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1"/>
  </p:notesMasterIdLst>
  <p:handoutMasterIdLst>
    <p:handoutMasterId r:id="rId32"/>
  </p:handoutMasterIdLst>
  <p:sldIdLst>
    <p:sldId id="304" r:id="rId3"/>
    <p:sldId id="294" r:id="rId4"/>
    <p:sldId id="305" r:id="rId5"/>
    <p:sldId id="297" r:id="rId6"/>
    <p:sldId id="299" r:id="rId7"/>
    <p:sldId id="306" r:id="rId8"/>
    <p:sldId id="307" r:id="rId9"/>
    <p:sldId id="303" r:id="rId10"/>
    <p:sldId id="323" r:id="rId11"/>
    <p:sldId id="308" r:id="rId12"/>
    <p:sldId id="309" r:id="rId13"/>
    <p:sldId id="310" r:id="rId14"/>
    <p:sldId id="311" r:id="rId15"/>
    <p:sldId id="312" r:id="rId16"/>
    <p:sldId id="324" r:id="rId17"/>
    <p:sldId id="325" r:id="rId18"/>
    <p:sldId id="313" r:id="rId19"/>
    <p:sldId id="314" r:id="rId20"/>
    <p:sldId id="326" r:id="rId21"/>
    <p:sldId id="327" r:id="rId22"/>
    <p:sldId id="315" r:id="rId23"/>
    <p:sldId id="321" r:id="rId24"/>
    <p:sldId id="316" r:id="rId25"/>
    <p:sldId id="317" r:id="rId26"/>
    <p:sldId id="318" r:id="rId27"/>
    <p:sldId id="319" r:id="rId28"/>
    <p:sldId id="320" r:id="rId29"/>
    <p:sldId id="322" r:id="rId3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bora Straková" initials="BS"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2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94643" autoAdjust="0"/>
  </p:normalViewPr>
  <p:slideViewPr>
    <p:cSldViewPr snapToGrid="0" snapToObjects="1">
      <p:cViewPr varScale="1">
        <p:scale>
          <a:sx n="110" d="100"/>
          <a:sy n="110" d="100"/>
        </p:scale>
        <p:origin x="182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sk-SK"/>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223A17C-FB15-44AB-A6EC-2EFA2FF23A45}" type="datetimeFigureOut">
              <a:rPr lang="sk-SK" smtClean="0"/>
              <a:pPr/>
              <a:t>11. 4. 2018</a:t>
            </a:fld>
            <a:endParaRPr lang="sk-SK"/>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sk-SK"/>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E2323E4-4A55-4B64-AEB9-6D9F5352D6D9}" type="slidenum">
              <a:rPr lang="sk-SK" smtClean="0"/>
              <a:pPr/>
              <a:t>‹#›</a:t>
            </a:fld>
            <a:endParaRPr lang="sk-SK"/>
          </a:p>
        </p:txBody>
      </p:sp>
    </p:spTree>
    <p:extLst>
      <p:ext uri="{BB962C8B-B14F-4D97-AF65-F5344CB8AC3E}">
        <p14:creationId xmlns:p14="http://schemas.microsoft.com/office/powerpoint/2010/main" val="3169998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sk-SK"/>
          </a:p>
        </p:txBody>
      </p:sp>
      <p:sp>
        <p:nvSpPr>
          <p:cNvPr id="3" name="Zástupný symbol dátumu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61400DB-CE52-408A-868E-DB0CCC8E0D66}" type="datetimeFigureOut">
              <a:rPr lang="sk-SK" smtClean="0"/>
              <a:pPr/>
              <a:t>11. 4. 2018</a:t>
            </a:fld>
            <a:endParaRPr lang="sk-SK"/>
          </a:p>
        </p:txBody>
      </p:sp>
      <p:sp>
        <p:nvSpPr>
          <p:cNvPr id="4" name="Zástupný symbol obrazu snímky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sk-SK"/>
          </a:p>
        </p:txBody>
      </p:sp>
      <p:sp>
        <p:nvSpPr>
          <p:cNvPr id="5" name="Zástupný symbol poznámok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DD5A29E-B756-4371-AE6C-671895E2E756}" type="slidenum">
              <a:rPr lang="sk-SK" smtClean="0"/>
              <a:pPr/>
              <a:t>‹#›</a:t>
            </a:fld>
            <a:endParaRPr lang="sk-SK"/>
          </a:p>
        </p:txBody>
      </p:sp>
    </p:spTree>
    <p:extLst>
      <p:ext uri="{BB962C8B-B14F-4D97-AF65-F5344CB8AC3E}">
        <p14:creationId xmlns:p14="http://schemas.microsoft.com/office/powerpoint/2010/main" val="17366368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5DD5A29E-B756-4371-AE6C-671895E2E756}" type="slidenum">
              <a:rPr lang="sk-SK" smtClean="0">
                <a:solidFill>
                  <a:prstClr val="black"/>
                </a:solidFill>
              </a:rPr>
              <a:pPr/>
              <a:t>1</a:t>
            </a:fld>
            <a:endParaRPr lang="sk-SK">
              <a:solidFill>
                <a:prstClr val="black"/>
              </a:solidFill>
            </a:endParaRPr>
          </a:p>
        </p:txBody>
      </p:sp>
    </p:spTree>
    <p:extLst>
      <p:ext uri="{BB962C8B-B14F-4D97-AF65-F5344CB8AC3E}">
        <p14:creationId xmlns:p14="http://schemas.microsoft.com/office/powerpoint/2010/main" val="3243822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5DD5A29E-B756-4371-AE6C-671895E2E756}" type="slidenum">
              <a:rPr lang="sk-SK" smtClean="0"/>
              <a:pPr/>
              <a:t>16</a:t>
            </a:fld>
            <a:endParaRPr lang="sk-SK"/>
          </a:p>
        </p:txBody>
      </p:sp>
    </p:spTree>
    <p:extLst>
      <p:ext uri="{BB962C8B-B14F-4D97-AF65-F5344CB8AC3E}">
        <p14:creationId xmlns:p14="http://schemas.microsoft.com/office/powerpoint/2010/main" val="3623512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5DD5A29E-B756-4371-AE6C-671895E2E756}" type="slidenum">
              <a:rPr lang="sk-SK" smtClean="0"/>
              <a:pPr/>
              <a:t>17</a:t>
            </a:fld>
            <a:endParaRPr lang="sk-SK"/>
          </a:p>
        </p:txBody>
      </p:sp>
    </p:spTree>
    <p:extLst>
      <p:ext uri="{BB962C8B-B14F-4D97-AF65-F5344CB8AC3E}">
        <p14:creationId xmlns:p14="http://schemas.microsoft.com/office/powerpoint/2010/main" val="3439122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5DD5A29E-B756-4371-AE6C-671895E2E756}" type="slidenum">
              <a:rPr lang="sk-SK" smtClean="0"/>
              <a:pPr/>
              <a:t>18</a:t>
            </a:fld>
            <a:endParaRPr lang="sk-SK"/>
          </a:p>
        </p:txBody>
      </p:sp>
    </p:spTree>
    <p:extLst>
      <p:ext uri="{BB962C8B-B14F-4D97-AF65-F5344CB8AC3E}">
        <p14:creationId xmlns:p14="http://schemas.microsoft.com/office/powerpoint/2010/main" val="1813816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5DD5A29E-B756-4371-AE6C-671895E2E756}" type="slidenum">
              <a:rPr lang="sk-SK" smtClean="0"/>
              <a:pPr/>
              <a:t>19</a:t>
            </a:fld>
            <a:endParaRPr lang="sk-SK"/>
          </a:p>
        </p:txBody>
      </p:sp>
    </p:spTree>
    <p:extLst>
      <p:ext uri="{BB962C8B-B14F-4D97-AF65-F5344CB8AC3E}">
        <p14:creationId xmlns:p14="http://schemas.microsoft.com/office/powerpoint/2010/main" val="2301927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5DD5A29E-B756-4371-AE6C-671895E2E756}" type="slidenum">
              <a:rPr lang="sk-SK" smtClean="0"/>
              <a:pPr/>
              <a:t>20</a:t>
            </a:fld>
            <a:endParaRPr lang="sk-SK"/>
          </a:p>
        </p:txBody>
      </p:sp>
    </p:spTree>
    <p:extLst>
      <p:ext uri="{BB962C8B-B14F-4D97-AF65-F5344CB8AC3E}">
        <p14:creationId xmlns:p14="http://schemas.microsoft.com/office/powerpoint/2010/main" val="2561442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5DD5A29E-B756-4371-AE6C-671895E2E756}" type="slidenum">
              <a:rPr lang="sk-SK" smtClean="0">
                <a:solidFill>
                  <a:prstClr val="black"/>
                </a:solidFill>
              </a:rPr>
              <a:pPr/>
              <a:t>22</a:t>
            </a:fld>
            <a:endParaRPr lang="sk-SK">
              <a:solidFill>
                <a:prstClr val="black"/>
              </a:solidFill>
            </a:endParaRPr>
          </a:p>
        </p:txBody>
      </p:sp>
    </p:spTree>
    <p:extLst>
      <p:ext uri="{BB962C8B-B14F-4D97-AF65-F5344CB8AC3E}">
        <p14:creationId xmlns:p14="http://schemas.microsoft.com/office/powerpoint/2010/main" val="3494289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5DD5A29E-B756-4371-AE6C-671895E2E756}" type="slidenum">
              <a:rPr lang="sk-SK" smtClean="0"/>
              <a:pPr/>
              <a:t>8</a:t>
            </a:fld>
            <a:endParaRPr lang="sk-SK"/>
          </a:p>
        </p:txBody>
      </p:sp>
    </p:spTree>
    <p:extLst>
      <p:ext uri="{BB962C8B-B14F-4D97-AF65-F5344CB8AC3E}">
        <p14:creationId xmlns:p14="http://schemas.microsoft.com/office/powerpoint/2010/main" val="2453537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5DD5A29E-B756-4371-AE6C-671895E2E756}" type="slidenum">
              <a:rPr lang="sk-SK" smtClean="0"/>
              <a:pPr/>
              <a:t>9</a:t>
            </a:fld>
            <a:endParaRPr lang="sk-SK"/>
          </a:p>
        </p:txBody>
      </p:sp>
    </p:spTree>
    <p:extLst>
      <p:ext uri="{BB962C8B-B14F-4D97-AF65-F5344CB8AC3E}">
        <p14:creationId xmlns:p14="http://schemas.microsoft.com/office/powerpoint/2010/main" val="1094593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5DD5A29E-B756-4371-AE6C-671895E2E756}" type="slidenum">
              <a:rPr lang="sk-SK" smtClean="0"/>
              <a:pPr/>
              <a:t>10</a:t>
            </a:fld>
            <a:endParaRPr lang="sk-SK"/>
          </a:p>
        </p:txBody>
      </p:sp>
    </p:spTree>
    <p:extLst>
      <p:ext uri="{BB962C8B-B14F-4D97-AF65-F5344CB8AC3E}">
        <p14:creationId xmlns:p14="http://schemas.microsoft.com/office/powerpoint/2010/main" val="1020353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5DD5A29E-B756-4371-AE6C-671895E2E756}" type="slidenum">
              <a:rPr lang="sk-SK" smtClean="0"/>
              <a:pPr/>
              <a:t>11</a:t>
            </a:fld>
            <a:endParaRPr lang="sk-SK"/>
          </a:p>
        </p:txBody>
      </p:sp>
    </p:spTree>
    <p:extLst>
      <p:ext uri="{BB962C8B-B14F-4D97-AF65-F5344CB8AC3E}">
        <p14:creationId xmlns:p14="http://schemas.microsoft.com/office/powerpoint/2010/main" val="154585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5DD5A29E-B756-4371-AE6C-671895E2E756}" type="slidenum">
              <a:rPr lang="sk-SK" smtClean="0"/>
              <a:pPr/>
              <a:t>12</a:t>
            </a:fld>
            <a:endParaRPr lang="sk-SK"/>
          </a:p>
        </p:txBody>
      </p:sp>
    </p:spTree>
    <p:extLst>
      <p:ext uri="{BB962C8B-B14F-4D97-AF65-F5344CB8AC3E}">
        <p14:creationId xmlns:p14="http://schemas.microsoft.com/office/powerpoint/2010/main" val="3829690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5DD5A29E-B756-4371-AE6C-671895E2E756}" type="slidenum">
              <a:rPr lang="sk-SK" smtClean="0"/>
              <a:pPr/>
              <a:t>13</a:t>
            </a:fld>
            <a:endParaRPr lang="sk-SK"/>
          </a:p>
        </p:txBody>
      </p:sp>
    </p:spTree>
    <p:extLst>
      <p:ext uri="{BB962C8B-B14F-4D97-AF65-F5344CB8AC3E}">
        <p14:creationId xmlns:p14="http://schemas.microsoft.com/office/powerpoint/2010/main" val="3862683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5DD5A29E-B756-4371-AE6C-671895E2E756}" type="slidenum">
              <a:rPr lang="sk-SK" smtClean="0"/>
              <a:pPr/>
              <a:t>14</a:t>
            </a:fld>
            <a:endParaRPr lang="sk-SK"/>
          </a:p>
        </p:txBody>
      </p:sp>
    </p:spTree>
    <p:extLst>
      <p:ext uri="{BB962C8B-B14F-4D97-AF65-F5344CB8AC3E}">
        <p14:creationId xmlns:p14="http://schemas.microsoft.com/office/powerpoint/2010/main" val="3103848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5DD5A29E-B756-4371-AE6C-671895E2E756}" type="slidenum">
              <a:rPr lang="sk-SK" smtClean="0"/>
              <a:pPr/>
              <a:t>15</a:t>
            </a:fld>
            <a:endParaRPr lang="sk-SK"/>
          </a:p>
        </p:txBody>
      </p:sp>
    </p:spTree>
    <p:extLst>
      <p:ext uri="{BB962C8B-B14F-4D97-AF65-F5344CB8AC3E}">
        <p14:creationId xmlns:p14="http://schemas.microsoft.com/office/powerpoint/2010/main" val="1218468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DFDCB86-36FC-4B87-9CC3-C6642C5E1596}" type="datetime1">
              <a:rPr lang="en-US" smtClean="0"/>
              <a:pPr/>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10CA8-C2C3-B947-9133-D4751CA1B231}" type="slidenum">
              <a:rPr lang="en-US" smtClean="0"/>
              <a:pPr/>
              <a:t>‹#›</a:t>
            </a:fld>
            <a:endParaRPr lang="en-US"/>
          </a:p>
        </p:txBody>
      </p:sp>
    </p:spTree>
    <p:extLst>
      <p:ext uri="{BB962C8B-B14F-4D97-AF65-F5344CB8AC3E}">
        <p14:creationId xmlns:p14="http://schemas.microsoft.com/office/powerpoint/2010/main" val="3900585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9D7C718-A53E-4F2D-A799-2FC1192E5461}" type="datetime1">
              <a:rPr lang="en-US" smtClean="0"/>
              <a:pPr/>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10CA8-C2C3-B947-9133-D4751CA1B231}" type="slidenum">
              <a:rPr lang="en-US" smtClean="0"/>
              <a:pPr/>
              <a:t>‹#›</a:t>
            </a:fld>
            <a:endParaRPr lang="en-US"/>
          </a:p>
        </p:txBody>
      </p:sp>
    </p:spTree>
    <p:extLst>
      <p:ext uri="{BB962C8B-B14F-4D97-AF65-F5344CB8AC3E}">
        <p14:creationId xmlns:p14="http://schemas.microsoft.com/office/powerpoint/2010/main" val="3847379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1210B10-D541-4474-80BE-8E32B9070CE8}" type="datetime1">
              <a:rPr lang="en-US" smtClean="0"/>
              <a:pPr/>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10CA8-C2C3-B947-9133-D4751CA1B231}" type="slidenum">
              <a:rPr lang="en-US" smtClean="0"/>
              <a:pPr/>
              <a:t>‹#›</a:t>
            </a:fld>
            <a:endParaRPr lang="en-US"/>
          </a:p>
        </p:txBody>
      </p:sp>
    </p:spTree>
    <p:extLst>
      <p:ext uri="{BB962C8B-B14F-4D97-AF65-F5344CB8AC3E}">
        <p14:creationId xmlns:p14="http://schemas.microsoft.com/office/powerpoint/2010/main" val="130625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DFDCB86-36FC-4B87-9CC3-C6642C5E1596}" type="datetime1">
              <a:rPr lang="en-US" smtClean="0">
                <a:solidFill>
                  <a:prstClr val="black">
                    <a:tint val="75000"/>
                  </a:prstClr>
                </a:solidFill>
              </a:rPr>
              <a:pPr/>
              <a:t>4/11/2018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310CA8-C2C3-B947-9133-D4751CA1B2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208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F249B5B-0D76-4E1A-AB20-331FC0BA0081}" type="datetime1">
              <a:rPr lang="en-US" smtClean="0">
                <a:solidFill>
                  <a:prstClr val="black">
                    <a:tint val="75000"/>
                  </a:prstClr>
                </a:solidFill>
              </a:rPr>
              <a:pPr/>
              <a:t>4/11/2018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310CA8-C2C3-B947-9133-D4751CA1B2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9635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6A813A4-7FCB-4462-85FC-6CE07F015076}" type="datetime1">
              <a:rPr lang="en-US" smtClean="0">
                <a:solidFill>
                  <a:prstClr val="black">
                    <a:tint val="75000"/>
                  </a:prstClr>
                </a:solidFill>
              </a:rPr>
              <a:pPr/>
              <a:t>4/11/2018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310CA8-C2C3-B947-9133-D4751CA1B2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2204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40815E66-7C40-471A-AB13-3E9CE9075424}" type="datetime1">
              <a:rPr lang="en-US" smtClean="0">
                <a:solidFill>
                  <a:prstClr val="black">
                    <a:tint val="75000"/>
                  </a:prstClr>
                </a:solidFill>
              </a:rPr>
              <a:pPr/>
              <a:t>4/11/2018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310CA8-C2C3-B947-9133-D4751CA1B2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755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0CC9E3D-FB7F-4D03-8A49-B2934185287A}" type="datetime1">
              <a:rPr lang="en-US" smtClean="0">
                <a:solidFill>
                  <a:prstClr val="black">
                    <a:tint val="75000"/>
                  </a:prstClr>
                </a:solidFill>
              </a:rPr>
              <a:pPr/>
              <a:t>4/11/2018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7310CA8-C2C3-B947-9133-D4751CA1B2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112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6B89A71-1190-488C-B232-3C48918DC984}" type="datetime1">
              <a:rPr lang="en-US" smtClean="0">
                <a:solidFill>
                  <a:prstClr val="black">
                    <a:tint val="75000"/>
                  </a:prstClr>
                </a:solidFill>
              </a:rPr>
              <a:pPr/>
              <a:t>4/11/2018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7310CA8-C2C3-B947-9133-D4751CA1B2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870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0A4B30-9169-4124-BCEC-E74D9AEB7455}" type="datetime1">
              <a:rPr lang="en-US" smtClean="0">
                <a:solidFill>
                  <a:prstClr val="black">
                    <a:tint val="75000"/>
                  </a:prstClr>
                </a:solidFill>
              </a:rPr>
              <a:pPr/>
              <a:t>4/11/2018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7310CA8-C2C3-B947-9133-D4751CA1B2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594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366E1AD-D095-4345-9D6D-8333EA544A54}" type="datetime1">
              <a:rPr lang="en-US" smtClean="0">
                <a:solidFill>
                  <a:prstClr val="black">
                    <a:tint val="75000"/>
                  </a:prstClr>
                </a:solidFill>
              </a:rPr>
              <a:pPr/>
              <a:t>4/11/2018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310CA8-C2C3-B947-9133-D4751CA1B2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1420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F249B5B-0D76-4E1A-AB20-331FC0BA0081}" type="datetime1">
              <a:rPr lang="en-US" smtClean="0"/>
              <a:pPr/>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10CA8-C2C3-B947-9133-D4751CA1B231}" type="slidenum">
              <a:rPr lang="en-US" smtClean="0"/>
              <a:pPr/>
              <a:t>‹#›</a:t>
            </a:fld>
            <a:endParaRPr lang="en-US"/>
          </a:p>
        </p:txBody>
      </p:sp>
    </p:spTree>
    <p:extLst>
      <p:ext uri="{BB962C8B-B14F-4D97-AF65-F5344CB8AC3E}">
        <p14:creationId xmlns:p14="http://schemas.microsoft.com/office/powerpoint/2010/main" val="2095233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FE38F95-5DC7-40D4-BF65-39B9DBDE2EAB}" type="datetime1">
              <a:rPr lang="en-US" smtClean="0">
                <a:solidFill>
                  <a:prstClr val="black">
                    <a:tint val="75000"/>
                  </a:prstClr>
                </a:solidFill>
              </a:rPr>
              <a:pPr/>
              <a:t>4/11/2018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310CA8-C2C3-B947-9133-D4751CA1B2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903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9D7C718-A53E-4F2D-A799-2FC1192E5461}" type="datetime1">
              <a:rPr lang="en-US" smtClean="0">
                <a:solidFill>
                  <a:prstClr val="black">
                    <a:tint val="75000"/>
                  </a:prstClr>
                </a:solidFill>
              </a:rPr>
              <a:pPr/>
              <a:t>4/11/2018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310CA8-C2C3-B947-9133-D4751CA1B2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19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1210B10-D541-4474-80BE-8E32B9070CE8}" type="datetime1">
              <a:rPr lang="en-US" smtClean="0">
                <a:solidFill>
                  <a:prstClr val="black">
                    <a:tint val="75000"/>
                  </a:prstClr>
                </a:solidFill>
              </a:rPr>
              <a:pPr/>
              <a:t>4/11/2018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310CA8-C2C3-B947-9133-D4751CA1B2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1944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6A813A4-7FCB-4462-85FC-6CE07F015076}" type="datetime1">
              <a:rPr lang="en-US" smtClean="0"/>
              <a:pPr/>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10CA8-C2C3-B947-9133-D4751CA1B231}" type="slidenum">
              <a:rPr lang="en-US" smtClean="0"/>
              <a:pPr/>
              <a:t>‹#›</a:t>
            </a:fld>
            <a:endParaRPr lang="en-US"/>
          </a:p>
        </p:txBody>
      </p:sp>
    </p:spTree>
    <p:extLst>
      <p:ext uri="{BB962C8B-B14F-4D97-AF65-F5344CB8AC3E}">
        <p14:creationId xmlns:p14="http://schemas.microsoft.com/office/powerpoint/2010/main" val="1635749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40815E66-7C40-471A-AB13-3E9CE9075424}" type="datetime1">
              <a:rPr lang="en-US" smtClean="0"/>
              <a:pPr/>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310CA8-C2C3-B947-9133-D4751CA1B231}" type="slidenum">
              <a:rPr lang="en-US" smtClean="0"/>
              <a:pPr/>
              <a:t>‹#›</a:t>
            </a:fld>
            <a:endParaRPr lang="en-US"/>
          </a:p>
        </p:txBody>
      </p:sp>
    </p:spTree>
    <p:extLst>
      <p:ext uri="{BB962C8B-B14F-4D97-AF65-F5344CB8AC3E}">
        <p14:creationId xmlns:p14="http://schemas.microsoft.com/office/powerpoint/2010/main" val="1338297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0CC9E3D-FB7F-4D03-8A49-B2934185287A}" type="datetime1">
              <a:rPr lang="en-US" smtClean="0"/>
              <a:pPr/>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310CA8-C2C3-B947-9133-D4751CA1B231}" type="slidenum">
              <a:rPr lang="en-US" smtClean="0"/>
              <a:pPr/>
              <a:t>‹#›</a:t>
            </a:fld>
            <a:endParaRPr lang="en-US"/>
          </a:p>
        </p:txBody>
      </p:sp>
    </p:spTree>
    <p:extLst>
      <p:ext uri="{BB962C8B-B14F-4D97-AF65-F5344CB8AC3E}">
        <p14:creationId xmlns:p14="http://schemas.microsoft.com/office/powerpoint/2010/main" val="1197358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6B89A71-1190-488C-B232-3C48918DC984}" type="datetime1">
              <a:rPr lang="en-US" smtClean="0"/>
              <a:pPr/>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310CA8-C2C3-B947-9133-D4751CA1B231}" type="slidenum">
              <a:rPr lang="en-US" smtClean="0"/>
              <a:pPr/>
              <a:t>‹#›</a:t>
            </a:fld>
            <a:endParaRPr lang="en-US"/>
          </a:p>
        </p:txBody>
      </p:sp>
    </p:spTree>
    <p:extLst>
      <p:ext uri="{BB962C8B-B14F-4D97-AF65-F5344CB8AC3E}">
        <p14:creationId xmlns:p14="http://schemas.microsoft.com/office/powerpoint/2010/main" val="3092881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0A4B30-9169-4124-BCEC-E74D9AEB7455}" type="datetime1">
              <a:rPr lang="en-US" smtClean="0"/>
              <a:pPr/>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310CA8-C2C3-B947-9133-D4751CA1B231}" type="slidenum">
              <a:rPr lang="en-US" smtClean="0"/>
              <a:pPr/>
              <a:t>‹#›</a:t>
            </a:fld>
            <a:endParaRPr lang="en-US"/>
          </a:p>
        </p:txBody>
      </p:sp>
    </p:spTree>
    <p:extLst>
      <p:ext uri="{BB962C8B-B14F-4D97-AF65-F5344CB8AC3E}">
        <p14:creationId xmlns:p14="http://schemas.microsoft.com/office/powerpoint/2010/main" val="177737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366E1AD-D095-4345-9D6D-8333EA544A54}" type="datetime1">
              <a:rPr lang="en-US" smtClean="0"/>
              <a:pPr/>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310CA8-C2C3-B947-9133-D4751CA1B231}" type="slidenum">
              <a:rPr lang="en-US" smtClean="0"/>
              <a:pPr/>
              <a:t>‹#›</a:t>
            </a:fld>
            <a:endParaRPr lang="en-US"/>
          </a:p>
        </p:txBody>
      </p:sp>
    </p:spTree>
    <p:extLst>
      <p:ext uri="{BB962C8B-B14F-4D97-AF65-F5344CB8AC3E}">
        <p14:creationId xmlns:p14="http://schemas.microsoft.com/office/powerpoint/2010/main" val="1527009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FE38F95-5DC7-40D4-BF65-39B9DBDE2EAB}" type="datetime1">
              <a:rPr lang="en-US" smtClean="0"/>
              <a:pPr/>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310CA8-C2C3-B947-9133-D4751CA1B231}" type="slidenum">
              <a:rPr lang="en-US" smtClean="0"/>
              <a:pPr/>
              <a:t>‹#›</a:t>
            </a:fld>
            <a:endParaRPr lang="en-US"/>
          </a:p>
        </p:txBody>
      </p:sp>
    </p:spTree>
    <p:extLst>
      <p:ext uri="{BB962C8B-B14F-4D97-AF65-F5344CB8AC3E}">
        <p14:creationId xmlns:p14="http://schemas.microsoft.com/office/powerpoint/2010/main" val="3813340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853F33-B4C3-44C2-BF8D-70515065F003}" type="datetime1">
              <a:rPr lang="en-US" smtClean="0"/>
              <a:pPr/>
              <a:t>4/11/2018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10CA8-C2C3-B947-9133-D4751CA1B231}" type="slidenum">
              <a:rPr lang="en-US" smtClean="0"/>
              <a:pPr/>
              <a:t>‹#›</a:t>
            </a:fld>
            <a:endParaRPr lang="en-US"/>
          </a:p>
        </p:txBody>
      </p:sp>
    </p:spTree>
    <p:extLst>
      <p:ext uri="{BB962C8B-B14F-4D97-AF65-F5344CB8AC3E}">
        <p14:creationId xmlns:p14="http://schemas.microsoft.com/office/powerpoint/2010/main" val="3732481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853F33-B4C3-44C2-BF8D-70515065F003}" type="datetime1">
              <a:rPr lang="en-US" smtClean="0">
                <a:solidFill>
                  <a:prstClr val="black">
                    <a:tint val="75000"/>
                  </a:prstClr>
                </a:solidFill>
              </a:rPr>
              <a:pPr/>
              <a:t>4/11/2018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10CA8-C2C3-B947-9133-D4751CA1B2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306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Zástupný symbol obsahu 5"/>
          <p:cNvSpPr txBox="1">
            <a:spLocks/>
          </p:cNvSpPr>
          <p:nvPr/>
        </p:nvSpPr>
        <p:spPr>
          <a:xfrm>
            <a:off x="-2215279" y="1046740"/>
            <a:ext cx="8496944" cy="473610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195843" lvl="1">
              <a:buSzPct val="6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sk-SK" b="1" dirty="0" smtClean="0">
              <a:solidFill>
                <a:prstClr val="black"/>
              </a:solidFill>
            </a:endParaRPr>
          </a:p>
        </p:txBody>
      </p:sp>
      <p:sp>
        <p:nvSpPr>
          <p:cNvPr id="12" name="Zástupný symbol obsahu 2"/>
          <p:cNvSpPr txBox="1">
            <a:spLocks/>
          </p:cNvSpPr>
          <p:nvPr/>
        </p:nvSpPr>
        <p:spPr>
          <a:xfrm>
            <a:off x="187262" y="2270476"/>
            <a:ext cx="8750261" cy="365817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endParaRPr lang="sk-SK" sz="2000" dirty="0" smtClean="0">
              <a:solidFill>
                <a:prstClr val="white"/>
              </a:solidFill>
              <a:latin typeface="Verdana" pitchFamily="34" charset="0"/>
              <a:ea typeface="Verdana" pitchFamily="34" charset="0"/>
              <a:cs typeface="Verdana" pitchFamily="34" charset="0"/>
            </a:endParaRPr>
          </a:p>
          <a:p>
            <a:pPr algn="just"/>
            <a:endParaRPr lang="sk-SK" sz="2000" dirty="0" smtClean="0">
              <a:solidFill>
                <a:prstClr val="white"/>
              </a:solidFill>
              <a:latin typeface="Verdana" pitchFamily="34" charset="0"/>
              <a:ea typeface="Verdana" pitchFamily="34" charset="0"/>
              <a:cs typeface="Verdana" pitchFamily="34" charset="0"/>
            </a:endParaRPr>
          </a:p>
        </p:txBody>
      </p:sp>
      <p:sp>
        <p:nvSpPr>
          <p:cNvPr id="13" name="TextBox 12"/>
          <p:cNvSpPr txBox="1"/>
          <p:nvPr/>
        </p:nvSpPr>
        <p:spPr>
          <a:xfrm>
            <a:off x="172514" y="326789"/>
            <a:ext cx="5312673" cy="523220"/>
          </a:xfrm>
          <a:prstGeom prst="rect">
            <a:avLst/>
          </a:prstGeom>
          <a:noFill/>
        </p:spPr>
        <p:txBody>
          <a:bodyPr wrap="none" rtlCol="0">
            <a:spAutoFit/>
          </a:bodyPr>
          <a:lstStyle/>
          <a:p>
            <a:r>
              <a:rPr lang="sk-SK" sz="2800" dirty="0" smtClean="0">
                <a:solidFill>
                  <a:prstClr val="white"/>
                </a:solidFill>
                <a:latin typeface="Verdana" pitchFamily="34" charset="0"/>
                <a:ea typeface="Verdana" pitchFamily="34" charset="0"/>
                <a:cs typeface="Verdana" pitchFamily="34" charset="0"/>
              </a:rPr>
              <a:t>POWERPOINT PREZENTÁCIE</a:t>
            </a:r>
            <a:endParaRPr lang="en-US" sz="2800" dirty="0" smtClean="0">
              <a:solidFill>
                <a:prstClr val="white"/>
              </a:solidFill>
              <a:latin typeface="Verdana" pitchFamily="34" charset="0"/>
              <a:ea typeface="Verdana" pitchFamily="34" charset="0"/>
              <a:cs typeface="Verdana" pitchFamily="34" charset="0"/>
            </a:endParaRPr>
          </a:p>
        </p:txBody>
      </p:sp>
      <p:sp>
        <p:nvSpPr>
          <p:cNvPr id="8" name="Zaoblený obdĺžnik 4"/>
          <p:cNvSpPr/>
          <p:nvPr/>
        </p:nvSpPr>
        <p:spPr>
          <a:xfrm>
            <a:off x="6722008" y="250671"/>
            <a:ext cx="2421992" cy="9440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575" tIns="19050" rIns="28575" bIns="19050" numCol="1" spcCol="1270" anchor="ctr" anchorCtr="0">
            <a:noAutofit/>
          </a:bodyPr>
          <a:lstStyle/>
          <a:p>
            <a:pPr algn="ctr" defTabSz="666750">
              <a:lnSpc>
                <a:spcPct val="90000"/>
              </a:lnSpc>
              <a:spcBef>
                <a:spcPct val="0"/>
              </a:spcBef>
              <a:spcAft>
                <a:spcPct val="35000"/>
              </a:spcAft>
            </a:pPr>
            <a:endParaRPr lang="sk-SK" sz="1500" dirty="0">
              <a:solidFill>
                <a:prstClr val="black">
                  <a:hueOff val="0"/>
                  <a:satOff val="0"/>
                  <a:lumOff val="0"/>
                  <a:alphaOff val="0"/>
                </a:prstClr>
              </a:solidFill>
              <a:latin typeface="Verdana" pitchFamily="34" charset="0"/>
              <a:ea typeface="Verdana" pitchFamily="34" charset="0"/>
              <a:cs typeface="Verdana" pitchFamily="34" charset="0"/>
            </a:endParaRPr>
          </a:p>
        </p:txBody>
      </p:sp>
      <p:sp>
        <p:nvSpPr>
          <p:cNvPr id="10" name="Zástupný symbol obsahu 2"/>
          <p:cNvSpPr txBox="1">
            <a:spLocks/>
          </p:cNvSpPr>
          <p:nvPr/>
        </p:nvSpPr>
        <p:spPr>
          <a:xfrm>
            <a:off x="459033" y="926421"/>
            <a:ext cx="4496881" cy="306428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r>
              <a:rPr lang="sk-SK" sz="2800" dirty="0" smtClean="0">
                <a:solidFill>
                  <a:prstClr val="white">
                    <a:lumMod val="75000"/>
                  </a:prstClr>
                </a:solidFill>
                <a:latin typeface="Verdana" pitchFamily="34" charset="0"/>
                <a:ea typeface="Verdana" pitchFamily="34" charset="0"/>
                <a:cs typeface="Verdana" pitchFamily="34" charset="0"/>
              </a:rPr>
              <a:t>OPERAČNÝ </a:t>
            </a:r>
            <a:r>
              <a:rPr lang="sk-SK" sz="2800" dirty="0">
                <a:solidFill>
                  <a:prstClr val="white">
                    <a:lumMod val="75000"/>
                  </a:prstClr>
                </a:solidFill>
                <a:latin typeface="Verdana" pitchFamily="34" charset="0"/>
                <a:ea typeface="Verdana" pitchFamily="34" charset="0"/>
                <a:cs typeface="Verdana" pitchFamily="34" charset="0"/>
              </a:rPr>
              <a:t>PROGRAM</a:t>
            </a:r>
          </a:p>
          <a:p>
            <a:pPr algn="l">
              <a:spcBef>
                <a:spcPts val="0"/>
              </a:spcBef>
            </a:pPr>
            <a:endParaRPr lang="sk-SK" sz="1800" dirty="0" smtClean="0">
              <a:solidFill>
                <a:prstClr val="black">
                  <a:lumMod val="75000"/>
                  <a:lumOff val="25000"/>
                </a:prstClr>
              </a:solidFill>
              <a:latin typeface="Verdana" pitchFamily="34" charset="0"/>
              <a:ea typeface="Verdana" pitchFamily="34" charset="0"/>
              <a:cs typeface="Verdana" pitchFamily="34" charset="0"/>
            </a:endParaRPr>
          </a:p>
          <a:p>
            <a:pPr algn="l">
              <a:spcBef>
                <a:spcPts val="0"/>
              </a:spcBef>
            </a:pPr>
            <a:r>
              <a:rPr lang="sk-SK" sz="4600" dirty="0" smtClean="0">
                <a:solidFill>
                  <a:prstClr val="black">
                    <a:lumMod val="75000"/>
                    <a:lumOff val="25000"/>
                  </a:prstClr>
                </a:solidFill>
                <a:latin typeface="Verdana" pitchFamily="34" charset="0"/>
                <a:ea typeface="Verdana" pitchFamily="34" charset="0"/>
                <a:cs typeface="Verdana" pitchFamily="34" charset="0"/>
              </a:rPr>
              <a:t>EFEKTÍVNA </a:t>
            </a:r>
          </a:p>
          <a:p>
            <a:pPr algn="l">
              <a:spcBef>
                <a:spcPts val="0"/>
              </a:spcBef>
            </a:pPr>
            <a:r>
              <a:rPr lang="sk-SK" sz="4600" dirty="0" smtClean="0">
                <a:solidFill>
                  <a:prstClr val="black">
                    <a:lumMod val="75000"/>
                    <a:lumOff val="25000"/>
                  </a:prstClr>
                </a:solidFill>
                <a:latin typeface="Verdana" pitchFamily="34" charset="0"/>
                <a:ea typeface="Verdana" pitchFamily="34" charset="0"/>
                <a:cs typeface="Verdana" pitchFamily="34" charset="0"/>
              </a:rPr>
              <a:t>VEREJNÁ </a:t>
            </a:r>
            <a:endParaRPr lang="sk-SK" sz="4600" dirty="0">
              <a:solidFill>
                <a:prstClr val="black">
                  <a:lumMod val="75000"/>
                  <a:lumOff val="25000"/>
                </a:prstClr>
              </a:solidFill>
              <a:latin typeface="Verdana" pitchFamily="34" charset="0"/>
              <a:ea typeface="Verdana" pitchFamily="34" charset="0"/>
              <a:cs typeface="Verdana" pitchFamily="34" charset="0"/>
            </a:endParaRPr>
          </a:p>
          <a:p>
            <a:pPr algn="l">
              <a:spcBef>
                <a:spcPts val="0"/>
              </a:spcBef>
            </a:pPr>
            <a:r>
              <a:rPr lang="sk-SK" sz="4600" dirty="0">
                <a:solidFill>
                  <a:prstClr val="black">
                    <a:lumMod val="75000"/>
                    <a:lumOff val="25000"/>
                  </a:prstClr>
                </a:solidFill>
                <a:latin typeface="Verdana" pitchFamily="34" charset="0"/>
                <a:ea typeface="Verdana" pitchFamily="34" charset="0"/>
                <a:cs typeface="Verdana" pitchFamily="34" charset="0"/>
              </a:rPr>
              <a:t>SPRÁVA</a:t>
            </a:r>
          </a:p>
          <a:p>
            <a:pPr algn="just"/>
            <a:r>
              <a:rPr lang="sk-SK" sz="2000" dirty="0" smtClean="0">
                <a:solidFill>
                  <a:prstClr val="white"/>
                </a:solidFill>
                <a:latin typeface="Verdana" pitchFamily="34" charset="0"/>
                <a:ea typeface="Verdana" pitchFamily="34" charset="0"/>
                <a:cs typeface="Verdana" pitchFamily="34" charset="0"/>
              </a:rPr>
              <a:t>ITUÁ STRANA			 		</a:t>
            </a:r>
          </a:p>
          <a:p>
            <a:pPr marL="457200" indent="-457200" algn="l">
              <a:buFont typeface="Arial" panose="020B0604020202020204" pitchFamily="34" charset="0"/>
              <a:buChar char="•"/>
            </a:pPr>
            <a:endParaRPr lang="sk-SK" sz="2000" dirty="0">
              <a:solidFill>
                <a:prstClr val="white"/>
              </a:solidFill>
              <a:latin typeface="Verdana" pitchFamily="34" charset="0"/>
              <a:ea typeface="Verdana" pitchFamily="34" charset="0"/>
              <a:cs typeface="Verdana" pitchFamily="34" charset="0"/>
            </a:endParaRPr>
          </a:p>
          <a:p>
            <a:pPr marL="457200" indent="-457200" algn="just">
              <a:buFont typeface="Arial"/>
              <a:buAutoNum type="arabicPeriod"/>
            </a:pPr>
            <a:endParaRPr lang="sk-SK" sz="2000" dirty="0" smtClean="0">
              <a:solidFill>
                <a:prstClr val="white"/>
              </a:solidFill>
              <a:latin typeface="Verdana" pitchFamily="34" charset="0"/>
              <a:ea typeface="Verdana" pitchFamily="34" charset="0"/>
              <a:cs typeface="Verdana" pitchFamily="34" charset="0"/>
            </a:endParaRPr>
          </a:p>
          <a:p>
            <a:pPr algn="just">
              <a:buFont typeface="Arial"/>
              <a:buBlip>
                <a:blip r:embed="rId4"/>
              </a:buBlip>
            </a:pPr>
            <a:endParaRPr lang="sk-SK" sz="2000" dirty="0">
              <a:solidFill>
                <a:prstClr val="white"/>
              </a:solidFill>
              <a:latin typeface="Verdana" pitchFamily="34" charset="0"/>
              <a:ea typeface="Verdana" pitchFamily="34" charset="0"/>
              <a:cs typeface="Verdana" pitchFamily="34" charset="0"/>
            </a:endParaRPr>
          </a:p>
        </p:txBody>
      </p:sp>
      <p:sp>
        <p:nvSpPr>
          <p:cNvPr id="15" name="Obdĺžnik 14"/>
          <p:cNvSpPr/>
          <p:nvPr/>
        </p:nvSpPr>
        <p:spPr>
          <a:xfrm>
            <a:off x="459033" y="4476792"/>
            <a:ext cx="4028536" cy="410946"/>
          </a:xfrm>
          <a:prstGeom prst="rect">
            <a:avLst/>
          </a:prstGeom>
        </p:spPr>
        <p:txBody>
          <a:bodyPr wrap="square">
            <a:spAutoFit/>
          </a:bodyPr>
          <a:lstStyle/>
          <a:p>
            <a:pPr>
              <a:lnSpc>
                <a:spcPct val="115000"/>
              </a:lnSpc>
            </a:pPr>
            <a:r>
              <a:rPr lang="sk-SK" sz="2000" i="1" cap="all" dirty="0" smtClean="0">
                <a:solidFill>
                  <a:srgbClr val="1F497D"/>
                </a:solidFill>
                <a:latin typeface="Verdana" panose="020B0604030504040204" pitchFamily="34" charset="0"/>
                <a:ea typeface="Verdana" panose="020B0604030504040204" pitchFamily="34" charset="0"/>
                <a:cs typeface="Verdana" panose="020B0604030504040204" pitchFamily="34" charset="0"/>
              </a:rPr>
              <a:t>Oprávnenosť výdavkov</a:t>
            </a:r>
          </a:p>
        </p:txBody>
      </p:sp>
    </p:spTree>
    <p:extLst>
      <p:ext uri="{BB962C8B-B14F-4D97-AF65-F5344CB8AC3E}">
        <p14:creationId xmlns:p14="http://schemas.microsoft.com/office/powerpoint/2010/main" val="2485019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a:xfrm>
            <a:off x="457200" y="274638"/>
            <a:ext cx="8229600" cy="585171"/>
          </a:xfrm>
        </p:spPr>
        <p:txBody>
          <a:bodyPr>
            <a:normAutofit fontScale="90000"/>
          </a:bodyPr>
          <a:lstStyle/>
          <a:p>
            <a:pPr algn="l"/>
            <a:r>
              <a:rPr lang="sk-SK" sz="3600" dirty="0" smtClean="0">
                <a:solidFill>
                  <a:schemeClr val="bg1"/>
                </a:solidFill>
              </a:rPr>
              <a:t>Personálne výdavky</a:t>
            </a:r>
            <a:endParaRPr lang="sk-SK" sz="3600" dirty="0">
              <a:solidFill>
                <a:schemeClr val="bg1"/>
              </a:solidFill>
            </a:endParaRPr>
          </a:p>
        </p:txBody>
      </p:sp>
      <p:sp>
        <p:nvSpPr>
          <p:cNvPr id="8" name="Zástupný symbol obsahu 7"/>
          <p:cNvSpPr>
            <a:spLocks noGrp="1"/>
          </p:cNvSpPr>
          <p:nvPr>
            <p:ph idx="1"/>
          </p:nvPr>
        </p:nvSpPr>
        <p:spPr>
          <a:xfrm>
            <a:off x="320722" y="1108881"/>
            <a:ext cx="8229600" cy="4800600"/>
          </a:xfrm>
        </p:spPr>
        <p:txBody>
          <a:bodyPr>
            <a:normAutofit/>
          </a:bodyPr>
          <a:lstStyle/>
          <a:p>
            <a:pPr algn="just">
              <a:spcAft>
                <a:spcPts val="600"/>
              </a:spcAft>
              <a:buFont typeface="Wingdings" panose="05000000000000000000" pitchFamily="2" charset="2"/>
              <a:buChar char="§"/>
            </a:pPr>
            <a:r>
              <a:rPr lang="sk-SK" sz="1800" i="1" dirty="0"/>
              <a:t>základným oprávneným výdavkom v oblasti personálnych výdavkov je celková cena práce (§ 130 ods. 5 Zákonníka práce). Pre personálne výdavky platí, že nesmú presiahnuť výšku obvyklú v danom odbore, čase a mieste a musia byť primerané úlohám a zodpovednostiam osôb zapojených do realizácie projektu</a:t>
            </a:r>
          </a:p>
          <a:p>
            <a:pPr algn="just">
              <a:spcAft>
                <a:spcPts val="600"/>
              </a:spcAft>
              <a:buFont typeface="Wingdings" panose="05000000000000000000" pitchFamily="2" charset="2"/>
              <a:buChar char="§"/>
            </a:pPr>
            <a:r>
              <a:rPr lang="sk-SK" sz="1800" i="1" dirty="0"/>
              <a:t>v prípade personálnych výdavkov je rešpektované odmeňovanie jednotlivých pracovných pozícií s ohľadom na predchádzajúcu mzdovú politiku zamestnávateľa</a:t>
            </a:r>
          </a:p>
          <a:p>
            <a:pPr algn="just">
              <a:spcAft>
                <a:spcPts val="600"/>
              </a:spcAft>
              <a:buFont typeface="Wingdings" panose="05000000000000000000" pitchFamily="2" charset="2"/>
              <a:buChar char="§"/>
            </a:pPr>
            <a:r>
              <a:rPr lang="sk-SK" sz="1800" i="1" dirty="0"/>
              <a:t>a</a:t>
            </a:r>
            <a:r>
              <a:rPr lang="sk-SK" sz="1800" i="1" dirty="0" smtClean="0"/>
              <a:t>k </a:t>
            </a:r>
            <a:r>
              <a:rPr lang="sk-SK" sz="1800" i="1" dirty="0"/>
              <a:t>štatutárny orgán prijímateľa, resp. vedúci riadiaci pracovník vykonáva popri svojej hlavnej pracovnej činnosti pre organizáciu aj činnosti pre projekt, refundované budú iba výdavky </a:t>
            </a:r>
            <a:r>
              <a:rPr lang="sk-SK" sz="1800" b="1" i="1" dirty="0"/>
              <a:t>pomerne </a:t>
            </a:r>
            <a:r>
              <a:rPr lang="sk-SK" sz="1800" i="1" dirty="0"/>
              <a:t>podľa skutočne odpracovaného času na projekte</a:t>
            </a:r>
            <a:r>
              <a:rPr lang="sk-SK" sz="1800" b="1" i="1" dirty="0"/>
              <a:t>, avšak max. 50 % z celkového </a:t>
            </a:r>
            <a:r>
              <a:rPr lang="sk-SK" sz="1800" b="1" i="1" dirty="0" smtClean="0"/>
              <a:t>fondu pracovného </a:t>
            </a:r>
            <a:r>
              <a:rPr lang="sk-SK" sz="1800" b="1" i="1" dirty="0"/>
              <a:t>času v danom mesiaci</a:t>
            </a:r>
            <a:r>
              <a:rPr lang="sk-SK" sz="1800" i="1" dirty="0"/>
              <a:t>. V prípade pracovného výkazu štatutárneho orgánu prijímateľa podpisuje pracovný výkaz orgán v zmysle osobitného predpisu alebo iná osoba/osoby tak, aby nedošlo k strate kontrolného prostredia a aby vykonanie práce bolo nespochybniteľné (napr. prácu preberú 2 riadiaci zamestnanci projektového tímu, napr. projektový manažér a finančný manažér</a:t>
            </a:r>
            <a:r>
              <a:rPr lang="sk-SK" sz="1800" i="1" dirty="0" smtClean="0"/>
              <a:t>)</a:t>
            </a:r>
            <a:endParaRPr lang="sk-SK" sz="1800" i="1" dirty="0"/>
          </a:p>
          <a:p>
            <a:pPr algn="just">
              <a:spcAft>
                <a:spcPts val="600"/>
              </a:spcAft>
              <a:buFont typeface="Wingdings" panose="05000000000000000000" pitchFamily="2" charset="2"/>
              <a:buChar char="§"/>
            </a:pPr>
            <a:endParaRPr lang="sk-SK" sz="1800" i="1" dirty="0">
              <a:latin typeface="Verdana" panose="020B0604030504040204" pitchFamily="34" charset="0"/>
              <a:ea typeface="Verdana" panose="020B0604030504040204" pitchFamily="34" charset="0"/>
              <a:cs typeface="Verdana" panose="020B0604030504040204" pitchFamily="34" charset="0"/>
            </a:endParaRPr>
          </a:p>
        </p:txBody>
      </p:sp>
      <p:sp>
        <p:nvSpPr>
          <p:cNvPr id="4" name="Zástupný symbol čísla snímky 3"/>
          <p:cNvSpPr>
            <a:spLocks noGrp="1"/>
          </p:cNvSpPr>
          <p:nvPr>
            <p:ph type="sldNum" sz="quarter" idx="12"/>
          </p:nvPr>
        </p:nvSpPr>
        <p:spPr/>
        <p:txBody>
          <a:bodyPr/>
          <a:lstStyle/>
          <a:p>
            <a:fld id="{37310CA8-C2C3-B947-9133-D4751CA1B231}" type="slidenum">
              <a:rPr lang="en-US" smtClean="0"/>
              <a:pPr/>
              <a:t>10</a:t>
            </a:fld>
            <a:endParaRPr lang="en-US"/>
          </a:p>
        </p:txBody>
      </p:sp>
    </p:spTree>
    <p:extLst>
      <p:ext uri="{BB962C8B-B14F-4D97-AF65-F5344CB8AC3E}">
        <p14:creationId xmlns:p14="http://schemas.microsoft.com/office/powerpoint/2010/main" val="2386710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a:xfrm>
            <a:off x="457200" y="274638"/>
            <a:ext cx="8229600" cy="585171"/>
          </a:xfrm>
        </p:spPr>
        <p:txBody>
          <a:bodyPr>
            <a:normAutofit fontScale="90000"/>
          </a:bodyPr>
          <a:lstStyle/>
          <a:p>
            <a:pPr algn="l"/>
            <a:r>
              <a:rPr lang="sk-SK" sz="3600" dirty="0" smtClean="0">
                <a:solidFill>
                  <a:schemeClr val="bg1"/>
                </a:solidFill>
              </a:rPr>
              <a:t>Personálne výdavky</a:t>
            </a:r>
            <a:endParaRPr lang="sk-SK" sz="3600" dirty="0">
              <a:solidFill>
                <a:schemeClr val="bg1"/>
              </a:solidFill>
            </a:endParaRPr>
          </a:p>
        </p:txBody>
      </p:sp>
      <p:sp>
        <p:nvSpPr>
          <p:cNvPr id="8" name="Zástupný symbol obsahu 7"/>
          <p:cNvSpPr>
            <a:spLocks noGrp="1"/>
          </p:cNvSpPr>
          <p:nvPr>
            <p:ph idx="1"/>
          </p:nvPr>
        </p:nvSpPr>
        <p:spPr>
          <a:xfrm>
            <a:off x="320722" y="1108881"/>
            <a:ext cx="8229600" cy="4800600"/>
          </a:xfrm>
        </p:spPr>
        <p:txBody>
          <a:bodyPr>
            <a:normAutofit/>
          </a:bodyPr>
          <a:lstStyle/>
          <a:p>
            <a:pPr algn="just"/>
            <a:r>
              <a:rPr lang="sk-SK" sz="1800" i="1" dirty="0"/>
              <a:t>z</a:t>
            </a:r>
            <a:r>
              <a:rPr lang="sk-SK" sz="1800" i="1" dirty="0" smtClean="0"/>
              <a:t>amestnanec </a:t>
            </a:r>
            <a:r>
              <a:rPr lang="sk-SK" sz="1800" i="1" dirty="0"/>
              <a:t>prijímateľa môže vykonávať činnosti uhrádzané z projektu na základe dohôd mimo pracovného pomeru v prípade, ak činnosti, ktoré vykonáva na projekte nie sú totožné s činnosťami, ktoré má v náplni práce vykonávanej na základe pracovnej zmluvy, ako zamestnanec prijímateľa. V opačnom prípade by mal prácu na projekte vykonávať na základe rozšírenej pracovnej zmluvy s dodatkom na výkon prác na </a:t>
            </a:r>
            <a:r>
              <a:rPr lang="sk-SK" sz="1800" i="1" dirty="0" smtClean="0"/>
              <a:t>projekte</a:t>
            </a:r>
          </a:p>
          <a:p>
            <a:pPr algn="just"/>
            <a:r>
              <a:rPr lang="sk-SK" sz="1800" i="1" dirty="0"/>
              <a:t>p</a:t>
            </a:r>
            <a:r>
              <a:rPr lang="sk-SK" sz="1800" i="1" dirty="0" smtClean="0"/>
              <a:t>rijímateľ </a:t>
            </a:r>
            <a:r>
              <a:rPr lang="sk-SK" sz="1800" i="1" dirty="0"/>
              <a:t>je povinný vystavovať príslušnému zamestnancovi iba jednu výplatnú pásku v prípade </a:t>
            </a:r>
            <a:r>
              <a:rPr lang="sk-SK" sz="1800" i="1" dirty="0" smtClean="0"/>
              <a:t>jedného pracovného </a:t>
            </a:r>
            <a:r>
              <a:rPr lang="sk-SK" sz="1800" i="1" dirty="0"/>
              <a:t>pomeru aj za prácu odvedenú v rámci projektu, aj za iné činnosti, ktoré nesúvisia s projektom. Vystavovanie dvoch výplatných pások bude poskytovateľ posudzovať ako obchádzanie, resp. znižovanie odvodových povinností zamestnávateľa, v dôsledku čoho budú dotknuté výdavky považované za neoprávnené. Toto neplatí pre súbežný pracovný </a:t>
            </a:r>
            <a:r>
              <a:rPr lang="sk-SK" sz="1800" i="1" dirty="0" smtClean="0"/>
              <a:t>pomer.</a:t>
            </a:r>
          </a:p>
          <a:p>
            <a:pPr algn="just"/>
            <a:r>
              <a:rPr lang="sk-SK" sz="1800" i="1" dirty="0"/>
              <a:t>p</a:t>
            </a:r>
            <a:r>
              <a:rPr lang="sk-SK" sz="1800" i="1" dirty="0" smtClean="0"/>
              <a:t>ráca na projekte na plný pracovný úväzok (t. j. ustanovený pracovný čas) a na určitý pracovný čas </a:t>
            </a:r>
            <a:endParaRPr lang="sk-SK" sz="1800" i="1" dirty="0"/>
          </a:p>
          <a:p>
            <a:pPr marL="0" indent="0" algn="just">
              <a:buNone/>
            </a:pPr>
            <a:endParaRPr lang="sk-SK" sz="1800" i="1" dirty="0"/>
          </a:p>
          <a:p>
            <a:endParaRPr lang="sk-SK" sz="1800" i="1" dirty="0"/>
          </a:p>
          <a:p>
            <a:endParaRPr lang="sk-SK" dirty="0"/>
          </a:p>
        </p:txBody>
      </p:sp>
      <p:sp>
        <p:nvSpPr>
          <p:cNvPr id="4" name="Zástupný symbol čísla snímky 3"/>
          <p:cNvSpPr>
            <a:spLocks noGrp="1"/>
          </p:cNvSpPr>
          <p:nvPr>
            <p:ph type="sldNum" sz="quarter" idx="12"/>
          </p:nvPr>
        </p:nvSpPr>
        <p:spPr/>
        <p:txBody>
          <a:bodyPr/>
          <a:lstStyle/>
          <a:p>
            <a:fld id="{37310CA8-C2C3-B947-9133-D4751CA1B231}" type="slidenum">
              <a:rPr lang="en-US" smtClean="0"/>
              <a:pPr/>
              <a:t>11</a:t>
            </a:fld>
            <a:endParaRPr lang="en-US"/>
          </a:p>
        </p:txBody>
      </p:sp>
    </p:spTree>
    <p:extLst>
      <p:ext uri="{BB962C8B-B14F-4D97-AF65-F5344CB8AC3E}">
        <p14:creationId xmlns:p14="http://schemas.microsoft.com/office/powerpoint/2010/main" val="518046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a:xfrm>
            <a:off x="457200" y="274638"/>
            <a:ext cx="8229600" cy="585171"/>
          </a:xfrm>
        </p:spPr>
        <p:txBody>
          <a:bodyPr>
            <a:normAutofit fontScale="90000"/>
          </a:bodyPr>
          <a:lstStyle/>
          <a:p>
            <a:pPr algn="l"/>
            <a:r>
              <a:rPr lang="sk-SK" sz="3600" dirty="0" smtClean="0">
                <a:solidFill>
                  <a:schemeClr val="bg1"/>
                </a:solidFill>
              </a:rPr>
              <a:t>Personálne výdavky</a:t>
            </a:r>
            <a:endParaRPr lang="sk-SK" sz="3600" dirty="0">
              <a:solidFill>
                <a:schemeClr val="bg1"/>
              </a:solidFill>
            </a:endParaRPr>
          </a:p>
        </p:txBody>
      </p:sp>
      <p:sp>
        <p:nvSpPr>
          <p:cNvPr id="8" name="Zástupný symbol obsahu 7"/>
          <p:cNvSpPr>
            <a:spLocks noGrp="1"/>
          </p:cNvSpPr>
          <p:nvPr>
            <p:ph idx="1"/>
          </p:nvPr>
        </p:nvSpPr>
        <p:spPr>
          <a:xfrm>
            <a:off x="320722" y="1108881"/>
            <a:ext cx="8229600" cy="4800600"/>
          </a:xfrm>
        </p:spPr>
        <p:txBody>
          <a:bodyPr>
            <a:normAutofit/>
          </a:bodyPr>
          <a:lstStyle/>
          <a:p>
            <a:pPr algn="just">
              <a:spcAft>
                <a:spcPts val="600"/>
              </a:spcAft>
            </a:pPr>
            <a:r>
              <a:rPr lang="sk-SK" sz="1800" i="1" dirty="0"/>
              <a:t>z</a:t>
            </a:r>
            <a:r>
              <a:rPr lang="sk-SK" sz="1800" i="1" dirty="0" smtClean="0"/>
              <a:t>a </a:t>
            </a:r>
            <a:r>
              <a:rPr lang="sk-SK" sz="1800" i="1" dirty="0"/>
              <a:t>neoprávnené výdavky sa budú považovať výdavky pri obchádzaní Zákonníka práce v prípadoch, ak s jednou a tou istou osobou sa uzatvorí reťazenie pracovnoprávnych vzťahov, napr. najskôr dohoda o vykonaní práce a po vyčerpaní stanoveného rozsahu pracovných hodín (350 hodín) sa uzatvorí ďalší zmluvný vzťah, napr. príkazná zmluva, alebo dohoda o pracovnej činností a pod., pričom vykonávaná činnosť stále javí znaky závislej </a:t>
            </a:r>
            <a:r>
              <a:rPr lang="sk-SK" sz="1800" i="1" dirty="0" smtClean="0"/>
              <a:t>práce</a:t>
            </a:r>
          </a:p>
          <a:p>
            <a:pPr algn="just">
              <a:spcAft>
                <a:spcPts val="600"/>
              </a:spcAft>
            </a:pPr>
            <a:r>
              <a:rPr lang="sk-SK" sz="1800" b="1" i="1" dirty="0"/>
              <a:t>výdavky týkajúce sa výkonu práce sú limitované rozsahom práce maximálne 12 hodín/deň za všetky pracovné úväzky osoby kumulatívne</a:t>
            </a:r>
            <a:r>
              <a:rPr lang="sk-SK" sz="1800" i="1" dirty="0"/>
              <a:t>, t. j. za všetky pracovné pomery, dohody o prácach vykonávaných mimo pracovného pomeru a štátnozamestnanecký </a:t>
            </a:r>
            <a:r>
              <a:rPr lang="sk-SK" sz="1800" i="1" dirty="0" smtClean="0"/>
              <a:t>pomer</a:t>
            </a:r>
          </a:p>
          <a:p>
            <a:pPr algn="just">
              <a:spcAft>
                <a:spcPts val="600"/>
              </a:spcAft>
            </a:pPr>
            <a:r>
              <a:rPr lang="sk-SK" sz="1800" i="1" dirty="0"/>
              <a:t>o</a:t>
            </a:r>
            <a:r>
              <a:rPr lang="sk-SK" sz="1800" i="1" dirty="0" smtClean="0"/>
              <a:t>právnenosť výdavkov - </a:t>
            </a:r>
            <a:r>
              <a:rPr lang="sk-SK" sz="1800" b="1" dirty="0"/>
              <a:t>n</a:t>
            </a:r>
            <a:r>
              <a:rPr lang="sk-SK" sz="1800" b="1" dirty="0" smtClean="0"/>
              <a:t>áhrada </a:t>
            </a:r>
            <a:r>
              <a:rPr lang="sk-SK" sz="1800" b="1" dirty="0"/>
              <a:t>mzdy za práceneschopnosť, ošetrovania člena rodiny a návštevu u </a:t>
            </a:r>
            <a:r>
              <a:rPr lang="sk-SK" sz="1800" b="1" dirty="0" smtClean="0"/>
              <a:t>lekára, </a:t>
            </a:r>
            <a:r>
              <a:rPr lang="sk-SK" sz="1800" b="1" dirty="0"/>
              <a:t>d</a:t>
            </a:r>
            <a:r>
              <a:rPr lang="sk-SK" sz="1800" b="1" dirty="0" smtClean="0"/>
              <a:t>oplnkové </a:t>
            </a:r>
            <a:r>
              <a:rPr lang="sk-SK" sz="1800" b="1" dirty="0"/>
              <a:t>dôchodkové </a:t>
            </a:r>
            <a:r>
              <a:rPr lang="sk-SK" sz="1800" b="1" dirty="0" smtClean="0"/>
              <a:t>sporenie, </a:t>
            </a:r>
            <a:r>
              <a:rPr lang="sk-SK" sz="1800" b="1" dirty="0"/>
              <a:t>v</a:t>
            </a:r>
            <a:r>
              <a:rPr lang="sk-SK" sz="1800" b="1" dirty="0" smtClean="0"/>
              <a:t>ýdavky </a:t>
            </a:r>
            <a:r>
              <a:rPr lang="sk-SK" sz="1800" b="1" dirty="0"/>
              <a:t>na odstupné a </a:t>
            </a:r>
            <a:r>
              <a:rPr lang="sk-SK" sz="1800" b="1" dirty="0" smtClean="0"/>
              <a:t>odchodné, tvorba a použitie sociálneho fondu </a:t>
            </a:r>
            <a:endParaRPr lang="sk-SK" sz="1800" i="1" dirty="0"/>
          </a:p>
        </p:txBody>
      </p:sp>
      <p:sp>
        <p:nvSpPr>
          <p:cNvPr id="4" name="Zástupný symbol čísla snímky 3"/>
          <p:cNvSpPr>
            <a:spLocks noGrp="1"/>
          </p:cNvSpPr>
          <p:nvPr>
            <p:ph type="sldNum" sz="quarter" idx="12"/>
          </p:nvPr>
        </p:nvSpPr>
        <p:spPr/>
        <p:txBody>
          <a:bodyPr/>
          <a:lstStyle/>
          <a:p>
            <a:fld id="{37310CA8-C2C3-B947-9133-D4751CA1B231}" type="slidenum">
              <a:rPr lang="en-US" smtClean="0"/>
              <a:pPr/>
              <a:t>12</a:t>
            </a:fld>
            <a:endParaRPr lang="en-US"/>
          </a:p>
        </p:txBody>
      </p:sp>
    </p:spTree>
    <p:extLst>
      <p:ext uri="{BB962C8B-B14F-4D97-AF65-F5344CB8AC3E}">
        <p14:creationId xmlns:p14="http://schemas.microsoft.com/office/powerpoint/2010/main" val="2571317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a:xfrm>
            <a:off x="457200" y="274638"/>
            <a:ext cx="8229600" cy="585171"/>
          </a:xfrm>
        </p:spPr>
        <p:txBody>
          <a:bodyPr>
            <a:normAutofit fontScale="90000"/>
          </a:bodyPr>
          <a:lstStyle/>
          <a:p>
            <a:pPr algn="l"/>
            <a:r>
              <a:rPr lang="sk-SK" sz="3600" dirty="0" smtClean="0">
                <a:solidFill>
                  <a:schemeClr val="bg1"/>
                </a:solidFill>
              </a:rPr>
              <a:t>Predkladanie žiadosti o platbu</a:t>
            </a:r>
            <a:endParaRPr lang="sk-SK" sz="3600" dirty="0">
              <a:solidFill>
                <a:schemeClr val="bg1"/>
              </a:solidFill>
            </a:endParaRPr>
          </a:p>
        </p:txBody>
      </p:sp>
      <p:sp>
        <p:nvSpPr>
          <p:cNvPr id="8" name="Zástupný symbol obsahu 7"/>
          <p:cNvSpPr>
            <a:spLocks noGrp="1"/>
          </p:cNvSpPr>
          <p:nvPr>
            <p:ph idx="1"/>
          </p:nvPr>
        </p:nvSpPr>
        <p:spPr>
          <a:xfrm>
            <a:off x="320722" y="1108881"/>
            <a:ext cx="8229600" cy="4800600"/>
          </a:xfrm>
        </p:spPr>
        <p:txBody>
          <a:bodyPr>
            <a:normAutofit lnSpcReduction="10000"/>
          </a:bodyPr>
          <a:lstStyle/>
          <a:p>
            <a:pPr algn="just">
              <a:spcAft>
                <a:spcPts val="600"/>
              </a:spcAft>
            </a:pPr>
            <a:r>
              <a:rPr lang="sk-SK" sz="1800" dirty="0"/>
              <a:t>v</a:t>
            </a:r>
            <a:r>
              <a:rPr lang="sk-SK" sz="1800" dirty="0" smtClean="0"/>
              <a:t>yplnenú </a:t>
            </a:r>
            <a:r>
              <a:rPr lang="sk-SK" sz="1800" dirty="0"/>
              <a:t>žiadosť o platbu prijímateľ zasiela poskytovateľovi elektronicky, následne ju vytlačí v dvoch vyhotoveniach (jedno vyhotovenie si ponechá u seba, </a:t>
            </a:r>
            <a:r>
              <a:rPr lang="sk-SK" sz="1800" b="1" dirty="0"/>
              <a:t>jedno zasiela poskytovateľovi</a:t>
            </a:r>
            <a:r>
              <a:rPr lang="sk-SK" sz="1800" dirty="0"/>
              <a:t>), potvrdí ju podpisom oprávnenej osoby prijímateľa (v prípade, ak prijímateľ používa pečiatku, vytlačený dokument aj opečiatkuje tak, aby podpis oprávnenej osoby zostal čitateľný) a spolu s prílohami ju v písomnej forme doručí poskytovateľovi najneskôr do </a:t>
            </a:r>
            <a:r>
              <a:rPr lang="sk-SK" sz="1800" b="1" dirty="0"/>
              <a:t>3 pracovných dní</a:t>
            </a:r>
            <a:r>
              <a:rPr lang="sk-SK" sz="1800" dirty="0"/>
              <a:t> odo dňa odoslania žiadosti o platbu cez verejnú časť ITMS2014</a:t>
            </a:r>
            <a:r>
              <a:rPr lang="sk-SK" sz="1800" dirty="0" smtClean="0"/>
              <a:t>+</a:t>
            </a:r>
          </a:p>
          <a:p>
            <a:pPr algn="just">
              <a:spcAft>
                <a:spcPts val="600"/>
              </a:spcAft>
            </a:pPr>
            <a:r>
              <a:rPr lang="sk-SK" sz="1800" dirty="0"/>
              <a:t>p</a:t>
            </a:r>
            <a:r>
              <a:rPr lang="sk-SK" sz="1800" dirty="0" smtClean="0"/>
              <a:t>odpornú </a:t>
            </a:r>
            <a:r>
              <a:rPr lang="sk-SK" sz="1800" dirty="0"/>
              <a:t>dokumentáciu prijímateľ vyhotovuje v dvoch vyhotoveniach, pričom jedno vyhotovenie zostáva u prijímateľa a druhé predkladá poskytovateľovi. Ak povaha účtovného dokladu neumožňuje vystaviť dve vyhotovenia podpornej dokumentácie, prijímateľ uchováva originál a ním overenú kópiu zasiela poskytovateľovi. V prípade, že podporná dokumentácia je nedostatočná pre posúdenie oprávnenosti uplatneného výdavku, </a:t>
            </a:r>
            <a:r>
              <a:rPr lang="sk-SK" sz="1800" b="1" dirty="0"/>
              <a:t>poskytovateľ má právo vyžiadať od prijímateľa ďalšie dokumenty potrebné k správnemu posúdeniu oprávnenosti výdavkov</a:t>
            </a:r>
            <a:r>
              <a:rPr lang="sk-SK" sz="1800" dirty="0"/>
              <a:t> a naplnenia podmienok oprávnenosti, čím sa pozastaví lehota na administratívnu finančnú kontrolu </a:t>
            </a:r>
            <a:r>
              <a:rPr lang="sk-SK" sz="1800" dirty="0" err="1"/>
              <a:t>ŽoP</a:t>
            </a:r>
            <a:r>
              <a:rPr lang="sk-SK" sz="1800" dirty="0"/>
              <a:t> v zmysle čl. 132 ods. 2 všeobecného </a:t>
            </a:r>
            <a:r>
              <a:rPr lang="sk-SK" sz="1800" dirty="0" smtClean="0"/>
              <a:t>nariadenia</a:t>
            </a:r>
            <a:endParaRPr lang="sk-SK" sz="1800" i="1" dirty="0"/>
          </a:p>
        </p:txBody>
      </p:sp>
      <p:sp>
        <p:nvSpPr>
          <p:cNvPr id="4" name="Zástupný symbol čísla snímky 3"/>
          <p:cNvSpPr>
            <a:spLocks noGrp="1"/>
          </p:cNvSpPr>
          <p:nvPr>
            <p:ph type="sldNum" sz="quarter" idx="12"/>
          </p:nvPr>
        </p:nvSpPr>
        <p:spPr/>
        <p:txBody>
          <a:bodyPr/>
          <a:lstStyle/>
          <a:p>
            <a:fld id="{37310CA8-C2C3-B947-9133-D4751CA1B231}" type="slidenum">
              <a:rPr lang="en-US" smtClean="0"/>
              <a:pPr/>
              <a:t>13</a:t>
            </a:fld>
            <a:endParaRPr lang="en-US"/>
          </a:p>
        </p:txBody>
      </p:sp>
    </p:spTree>
    <p:extLst>
      <p:ext uri="{BB962C8B-B14F-4D97-AF65-F5344CB8AC3E}">
        <p14:creationId xmlns:p14="http://schemas.microsoft.com/office/powerpoint/2010/main" val="1766952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a:xfrm>
            <a:off x="457200" y="274639"/>
            <a:ext cx="8229600" cy="387374"/>
          </a:xfrm>
        </p:spPr>
        <p:txBody>
          <a:bodyPr>
            <a:normAutofit fontScale="90000"/>
          </a:bodyPr>
          <a:lstStyle/>
          <a:p>
            <a:pPr algn="l"/>
            <a:r>
              <a:rPr lang="sk-SK" sz="3600" dirty="0" smtClean="0">
                <a:solidFill>
                  <a:schemeClr val="bg1"/>
                </a:solidFill>
              </a:rPr>
              <a:t>Dokladovanie personálnych výdavkov</a:t>
            </a:r>
            <a:endParaRPr lang="sk-SK" sz="3600" dirty="0">
              <a:solidFill>
                <a:schemeClr val="bg1"/>
              </a:solidFill>
            </a:endParaRPr>
          </a:p>
        </p:txBody>
      </p:sp>
      <p:sp>
        <p:nvSpPr>
          <p:cNvPr id="8" name="Zástupný symbol obsahu 7"/>
          <p:cNvSpPr>
            <a:spLocks noGrp="1"/>
          </p:cNvSpPr>
          <p:nvPr>
            <p:ph idx="1"/>
          </p:nvPr>
        </p:nvSpPr>
        <p:spPr>
          <a:xfrm>
            <a:off x="320722" y="1108881"/>
            <a:ext cx="8229600" cy="4800600"/>
          </a:xfrm>
        </p:spPr>
        <p:txBody>
          <a:bodyPr>
            <a:normAutofit fontScale="77500" lnSpcReduction="20000"/>
          </a:bodyPr>
          <a:lstStyle/>
          <a:p>
            <a:pPr marL="0" indent="0">
              <a:buNone/>
            </a:pPr>
            <a:r>
              <a:rPr lang="sk-SK" b="1" i="1" dirty="0"/>
              <a:t>Pracovná zmluva </a:t>
            </a:r>
            <a:endParaRPr lang="sk-SK" sz="4400" dirty="0"/>
          </a:p>
          <a:p>
            <a:pPr lvl="1" algn="just"/>
            <a:r>
              <a:rPr lang="sk-SK" dirty="0"/>
              <a:t>pracovná </a:t>
            </a:r>
            <a:r>
              <a:rPr lang="sk-SK" dirty="0" smtClean="0"/>
              <a:t>zmluva (s </a:t>
            </a:r>
            <a:r>
              <a:rPr lang="sk-SK" dirty="0"/>
              <a:t>uvedením špecifikácie pracovnej náplne pre </a:t>
            </a:r>
            <a:r>
              <a:rPr lang="sk-SK" dirty="0" smtClean="0"/>
              <a:t>projekt/y) a </a:t>
            </a:r>
            <a:r>
              <a:rPr lang="sk-SK" dirty="0"/>
              <a:t>platový návrh (vrátane dodatkov), dodatok k pracovnej zmluve v prípade zmeny druhu práce alebo zmeny pracovnej náplne týkajúce sa pracovnej činnosti na projekte, pričom pracovná zmluva, resp. jej prílohy obsahujú aj identifikáciu projektu, do ktorého je zamestnanec zapojený,</a:t>
            </a:r>
          </a:p>
          <a:p>
            <a:pPr lvl="1" algn="just"/>
            <a:r>
              <a:rPr lang="sk-SK" dirty="0"/>
              <a:t>pracovný výkaz (zjednodušený pracovný výkaz príloha č. 6 alebo všeobecný pracovný výkaz príloha č. 7), </a:t>
            </a:r>
          </a:p>
          <a:p>
            <a:pPr lvl="1" algn="just"/>
            <a:r>
              <a:rPr lang="sk-SK" dirty="0"/>
              <a:t>účtovný doklad k zaúčtovaniu miezd (zúčtovacia a výplatná listina resp. iný obdobný účtovný doklad), </a:t>
            </a:r>
          </a:p>
          <a:p>
            <a:pPr lvl="1" algn="just"/>
            <a:r>
              <a:rPr lang="sk-SK" dirty="0"/>
              <a:t>mzdový list, resp. výplatnú pásku, </a:t>
            </a:r>
          </a:p>
          <a:p>
            <a:pPr lvl="1" algn="just"/>
            <a:r>
              <a:rPr lang="sk-SK" dirty="0"/>
              <a:t>mesačný výkaz poistného a príspevkov do Sociálnej poisťovne,</a:t>
            </a:r>
          </a:p>
          <a:p>
            <a:pPr lvl="1" algn="just"/>
            <a:r>
              <a:rPr lang="sk-SK" dirty="0"/>
              <a:t>výkaz preddavkov na poistné na verejné zdravotné poistenie,</a:t>
            </a:r>
          </a:p>
          <a:p>
            <a:pPr lvl="1" algn="just"/>
            <a:r>
              <a:rPr lang="sk-SK" dirty="0"/>
              <a:t>prehľad o zrazených a odvedených preddavkoch na daň</a:t>
            </a:r>
            <a:r>
              <a:rPr lang="sk-SK" dirty="0" smtClean="0"/>
              <a:t>,</a:t>
            </a:r>
            <a:endParaRPr lang="sk-SK" dirty="0"/>
          </a:p>
        </p:txBody>
      </p:sp>
      <p:sp>
        <p:nvSpPr>
          <p:cNvPr id="4" name="Zástupný symbol čísla snímky 3"/>
          <p:cNvSpPr>
            <a:spLocks noGrp="1"/>
          </p:cNvSpPr>
          <p:nvPr>
            <p:ph type="sldNum" sz="quarter" idx="12"/>
          </p:nvPr>
        </p:nvSpPr>
        <p:spPr/>
        <p:txBody>
          <a:bodyPr/>
          <a:lstStyle/>
          <a:p>
            <a:fld id="{37310CA8-C2C3-B947-9133-D4751CA1B231}" type="slidenum">
              <a:rPr lang="en-US" smtClean="0"/>
              <a:pPr/>
              <a:t>14</a:t>
            </a:fld>
            <a:endParaRPr lang="en-US"/>
          </a:p>
        </p:txBody>
      </p:sp>
    </p:spTree>
    <p:extLst>
      <p:ext uri="{BB962C8B-B14F-4D97-AF65-F5344CB8AC3E}">
        <p14:creationId xmlns:p14="http://schemas.microsoft.com/office/powerpoint/2010/main" val="4224175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a:xfrm>
            <a:off x="457200" y="274639"/>
            <a:ext cx="8229600" cy="387374"/>
          </a:xfrm>
        </p:spPr>
        <p:txBody>
          <a:bodyPr>
            <a:normAutofit fontScale="90000"/>
          </a:bodyPr>
          <a:lstStyle/>
          <a:p>
            <a:pPr algn="l"/>
            <a:r>
              <a:rPr lang="sk-SK" sz="3600" dirty="0" smtClean="0">
                <a:solidFill>
                  <a:schemeClr val="bg1"/>
                </a:solidFill>
              </a:rPr>
              <a:t>Dokladovanie personálnych výdavkov</a:t>
            </a:r>
            <a:endParaRPr lang="sk-SK" sz="3600" dirty="0">
              <a:solidFill>
                <a:schemeClr val="bg1"/>
              </a:solidFill>
            </a:endParaRPr>
          </a:p>
        </p:txBody>
      </p:sp>
      <p:sp>
        <p:nvSpPr>
          <p:cNvPr id="8" name="Zástupný symbol obsahu 7"/>
          <p:cNvSpPr>
            <a:spLocks noGrp="1"/>
          </p:cNvSpPr>
          <p:nvPr>
            <p:ph idx="1"/>
          </p:nvPr>
        </p:nvSpPr>
        <p:spPr>
          <a:xfrm>
            <a:off x="320722" y="1108881"/>
            <a:ext cx="8229600" cy="4800600"/>
          </a:xfrm>
        </p:spPr>
        <p:txBody>
          <a:bodyPr>
            <a:normAutofit fontScale="92500" lnSpcReduction="20000"/>
          </a:bodyPr>
          <a:lstStyle/>
          <a:p>
            <a:pPr marL="0" indent="0">
              <a:buNone/>
            </a:pPr>
            <a:r>
              <a:rPr lang="sk-SK" b="1" i="1" dirty="0"/>
              <a:t>Pracovná zmluva </a:t>
            </a:r>
            <a:endParaRPr lang="sk-SK" sz="4400" dirty="0"/>
          </a:p>
          <a:p>
            <a:pPr lvl="1" algn="just"/>
            <a:r>
              <a:rPr lang="sk-SK" sz="2900" dirty="0" smtClean="0"/>
              <a:t>súhlas </a:t>
            </a:r>
            <a:r>
              <a:rPr lang="sk-SK" sz="2900" dirty="0"/>
              <a:t>s poukazovaním mzdy na účet </a:t>
            </a:r>
            <a:r>
              <a:rPr lang="sk-SK" sz="2900" i="1" dirty="0"/>
              <a:t>(</a:t>
            </a:r>
            <a:r>
              <a:rPr lang="sk-SK" sz="2900" dirty="0"/>
              <a:t>príloha č. 8),</a:t>
            </a:r>
            <a:r>
              <a:rPr lang="sk-SK" sz="2900" i="1" dirty="0"/>
              <a:t> </a:t>
            </a:r>
            <a:r>
              <a:rPr lang="sk-SK" sz="2900" dirty="0"/>
              <a:t>ak je účet identifikovaný v zmluvnom vzťahu (napr. v pracovnej zmluve), prijímateľ nie je povinný predkladať súhlas s poukazovaním mzdy na účet,</a:t>
            </a:r>
            <a:r>
              <a:rPr lang="sk-SK" sz="2900" i="1" dirty="0"/>
              <a:t> </a:t>
            </a:r>
            <a:endParaRPr lang="sk-SK" sz="2900" dirty="0"/>
          </a:p>
          <a:p>
            <a:pPr lvl="1" algn="just"/>
            <a:r>
              <a:rPr lang="sk-SK" sz="2900" dirty="0"/>
              <a:t>súhlas dotknutej osoby so spracovaním osobných údajov (príloha č. 36),</a:t>
            </a:r>
          </a:p>
          <a:p>
            <a:pPr lvl="1" algn="just"/>
            <a:r>
              <a:rPr lang="sk-SK" sz="2900" dirty="0"/>
              <a:t>sumarizačný hárok – personálne výdavky – platí pre organizácie okrem ŠRO </a:t>
            </a:r>
            <a:r>
              <a:rPr lang="sk-SK" sz="2900" i="1" dirty="0"/>
              <a:t>(</a:t>
            </a:r>
            <a:r>
              <a:rPr lang="sk-SK" sz="2900" dirty="0"/>
              <a:t>príloha č. 9</a:t>
            </a:r>
            <a:r>
              <a:rPr lang="sk-SK" sz="2900" i="1" dirty="0"/>
              <a:t>), </a:t>
            </a:r>
            <a:endParaRPr lang="sk-SK" sz="2900" dirty="0"/>
          </a:p>
          <a:p>
            <a:pPr lvl="1" algn="just"/>
            <a:r>
              <a:rPr lang="sk-SK" sz="2900" dirty="0" smtClean="0"/>
              <a:t>prezenčná </a:t>
            </a:r>
            <a:r>
              <a:rPr lang="sk-SK" sz="2900" dirty="0"/>
              <a:t>listina napr. zo školenia, z porady, pracovného stretnutia, konzultácií atď. (príloha č. 12) – ak relevantné, </a:t>
            </a:r>
          </a:p>
        </p:txBody>
      </p:sp>
      <p:sp>
        <p:nvSpPr>
          <p:cNvPr id="4" name="Zástupný symbol čísla snímky 3"/>
          <p:cNvSpPr>
            <a:spLocks noGrp="1"/>
          </p:cNvSpPr>
          <p:nvPr>
            <p:ph type="sldNum" sz="quarter" idx="12"/>
          </p:nvPr>
        </p:nvSpPr>
        <p:spPr/>
        <p:txBody>
          <a:bodyPr/>
          <a:lstStyle/>
          <a:p>
            <a:fld id="{37310CA8-C2C3-B947-9133-D4751CA1B231}" type="slidenum">
              <a:rPr lang="en-US" smtClean="0"/>
              <a:pPr/>
              <a:t>15</a:t>
            </a:fld>
            <a:endParaRPr lang="en-US"/>
          </a:p>
        </p:txBody>
      </p:sp>
    </p:spTree>
    <p:extLst>
      <p:ext uri="{BB962C8B-B14F-4D97-AF65-F5344CB8AC3E}">
        <p14:creationId xmlns:p14="http://schemas.microsoft.com/office/powerpoint/2010/main" val="2373136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a:xfrm>
            <a:off x="457200" y="274639"/>
            <a:ext cx="8229600" cy="387374"/>
          </a:xfrm>
        </p:spPr>
        <p:txBody>
          <a:bodyPr>
            <a:normAutofit fontScale="90000"/>
          </a:bodyPr>
          <a:lstStyle/>
          <a:p>
            <a:pPr algn="l"/>
            <a:r>
              <a:rPr lang="sk-SK" sz="3600" dirty="0" smtClean="0">
                <a:solidFill>
                  <a:schemeClr val="bg1"/>
                </a:solidFill>
              </a:rPr>
              <a:t>Dokladovanie personálnych výdavkov</a:t>
            </a:r>
            <a:endParaRPr lang="sk-SK" sz="3600" dirty="0">
              <a:solidFill>
                <a:schemeClr val="bg1"/>
              </a:solidFill>
            </a:endParaRPr>
          </a:p>
        </p:txBody>
      </p:sp>
      <p:sp>
        <p:nvSpPr>
          <p:cNvPr id="8" name="Zástupný symbol obsahu 7"/>
          <p:cNvSpPr>
            <a:spLocks noGrp="1"/>
          </p:cNvSpPr>
          <p:nvPr>
            <p:ph idx="1"/>
          </p:nvPr>
        </p:nvSpPr>
        <p:spPr>
          <a:xfrm>
            <a:off x="320722" y="1108881"/>
            <a:ext cx="8229600" cy="4800600"/>
          </a:xfrm>
        </p:spPr>
        <p:txBody>
          <a:bodyPr>
            <a:normAutofit fontScale="92500" lnSpcReduction="20000"/>
          </a:bodyPr>
          <a:lstStyle/>
          <a:p>
            <a:pPr marL="0" indent="0">
              <a:buNone/>
            </a:pPr>
            <a:r>
              <a:rPr lang="sk-SK" b="1" i="1" dirty="0"/>
              <a:t>Pracovná zmluva </a:t>
            </a:r>
            <a:endParaRPr lang="sk-SK" sz="4400" dirty="0"/>
          </a:p>
          <a:p>
            <a:pPr lvl="1" algn="just"/>
            <a:r>
              <a:rPr lang="sk-SK" sz="2900" dirty="0" smtClean="0"/>
              <a:t>zápis </a:t>
            </a:r>
            <a:r>
              <a:rPr lang="sk-SK" sz="2900" dirty="0"/>
              <a:t>z porady, pracovného stretnutia, konzultácií atď. (ak relevantné),</a:t>
            </a:r>
          </a:p>
          <a:p>
            <a:pPr lvl="1" algn="just"/>
            <a:r>
              <a:rPr lang="sk-SK" sz="2900" dirty="0"/>
              <a:t>spôsob výpočtu oprávnenej mzdy – napr. príloha č.  37, resp. 38 (ak relevantné), </a:t>
            </a:r>
            <a:endParaRPr lang="sk-SK" sz="2900" dirty="0" smtClean="0"/>
          </a:p>
          <a:p>
            <a:pPr lvl="1" algn="just"/>
            <a:r>
              <a:rPr lang="sk-SK" sz="2900" dirty="0"/>
              <a:t>doklad o úhrade - bankový výpis (originál alebo kópia označená pečiatkou a podpisom štatutárneho orgánu prijímateľa) resp. iný doklad dokumentujúci reálnu úhradu - </a:t>
            </a:r>
            <a:r>
              <a:rPr lang="sk-SK" sz="2900" b="1" dirty="0"/>
              <a:t>prijímateľ je povinný označiť na bankovom výpise úhradu oprávnenej mzdy zamestnancovi a úhradu odvodov vrátane dane z príjmov fyzických </a:t>
            </a:r>
            <a:r>
              <a:rPr lang="sk-SK" sz="2900" b="1" dirty="0" smtClean="0"/>
              <a:t>osôb.</a:t>
            </a:r>
            <a:endParaRPr lang="sk-SK" sz="2900" b="1" dirty="0"/>
          </a:p>
        </p:txBody>
      </p:sp>
      <p:sp>
        <p:nvSpPr>
          <p:cNvPr id="4" name="Zástupný symbol čísla snímky 3"/>
          <p:cNvSpPr>
            <a:spLocks noGrp="1"/>
          </p:cNvSpPr>
          <p:nvPr>
            <p:ph type="sldNum" sz="quarter" idx="12"/>
          </p:nvPr>
        </p:nvSpPr>
        <p:spPr/>
        <p:txBody>
          <a:bodyPr/>
          <a:lstStyle/>
          <a:p>
            <a:fld id="{37310CA8-C2C3-B947-9133-D4751CA1B231}" type="slidenum">
              <a:rPr lang="en-US" smtClean="0"/>
              <a:pPr/>
              <a:t>16</a:t>
            </a:fld>
            <a:endParaRPr lang="en-US"/>
          </a:p>
        </p:txBody>
      </p:sp>
    </p:spTree>
    <p:extLst>
      <p:ext uri="{BB962C8B-B14F-4D97-AF65-F5344CB8AC3E}">
        <p14:creationId xmlns:p14="http://schemas.microsoft.com/office/powerpoint/2010/main" val="1212437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a:xfrm>
            <a:off x="457200" y="179747"/>
            <a:ext cx="8229600" cy="585171"/>
          </a:xfrm>
        </p:spPr>
        <p:txBody>
          <a:bodyPr>
            <a:normAutofit fontScale="90000"/>
          </a:bodyPr>
          <a:lstStyle/>
          <a:p>
            <a:pPr algn="l"/>
            <a:r>
              <a:rPr lang="sk-SK" sz="3600" dirty="0" smtClean="0">
                <a:solidFill>
                  <a:schemeClr val="bg1"/>
                </a:solidFill>
              </a:rPr>
              <a:t>Dokladovanie personálnych výdavkov</a:t>
            </a:r>
            <a:endParaRPr lang="sk-SK" sz="3600" dirty="0">
              <a:solidFill>
                <a:schemeClr val="bg1"/>
              </a:solidFill>
            </a:endParaRPr>
          </a:p>
        </p:txBody>
      </p:sp>
      <p:sp>
        <p:nvSpPr>
          <p:cNvPr id="8" name="Zástupný symbol obsahu 7"/>
          <p:cNvSpPr>
            <a:spLocks noGrp="1"/>
          </p:cNvSpPr>
          <p:nvPr>
            <p:ph idx="1"/>
          </p:nvPr>
        </p:nvSpPr>
        <p:spPr>
          <a:xfrm>
            <a:off x="320722" y="1108881"/>
            <a:ext cx="8229600" cy="4800600"/>
          </a:xfrm>
        </p:spPr>
        <p:txBody>
          <a:bodyPr>
            <a:normAutofit/>
          </a:bodyPr>
          <a:lstStyle/>
          <a:p>
            <a:pPr algn="just">
              <a:spcAft>
                <a:spcPts val="600"/>
              </a:spcAft>
            </a:pPr>
            <a:r>
              <a:rPr lang="sk-SK" sz="1800" i="1" dirty="0"/>
              <a:t>v prípade, ak prijímateľ disponuje výstupmi z dochádzkového systému s podrobným prehľadom príchodov a odchodov zamestnanca, prehľadom prekážok v práci, so zaznamenanými dovolenkami a pod., môže prijímateľ týmto výstupom nahradiť časť „Počet odpracovaných hodín za jednotlivé dni“ vo formulári zjednodušeného pracovného výkazu (príloha č. 6). Ostatné údaje vo formulári zjednodušeného pracovného výkazu je prijímateľ povinný vypĺňať v súlade s návodom na používanie pracovného výkazu, ktorý je súčasťou samotného formulára. Zjednodušený pracovný výkaz a výstup z dochádzkového systému s podrobným prehľadom musí byť podpísaný zamestnancom a štatutárnym orgánom prijímateľa (zamestnávateľa) resp. ním splnomocnenou osobou a musí byť predložený súčasne a ako príloha predkladaného zjednodušeného pracovného </a:t>
            </a:r>
            <a:r>
              <a:rPr lang="sk-SK" sz="1800" i="1" dirty="0" smtClean="0"/>
              <a:t>výkazu</a:t>
            </a:r>
            <a:endParaRPr lang="sk-SK" sz="1800" i="1" dirty="0"/>
          </a:p>
          <a:p>
            <a:pPr algn="just">
              <a:spcAft>
                <a:spcPts val="600"/>
              </a:spcAft>
            </a:pPr>
            <a:endParaRPr lang="sk-SK" sz="1800" i="1" dirty="0"/>
          </a:p>
        </p:txBody>
      </p:sp>
      <p:sp>
        <p:nvSpPr>
          <p:cNvPr id="4" name="Zástupný symbol čísla snímky 3"/>
          <p:cNvSpPr>
            <a:spLocks noGrp="1"/>
          </p:cNvSpPr>
          <p:nvPr>
            <p:ph type="sldNum" sz="quarter" idx="12"/>
          </p:nvPr>
        </p:nvSpPr>
        <p:spPr/>
        <p:txBody>
          <a:bodyPr/>
          <a:lstStyle/>
          <a:p>
            <a:fld id="{37310CA8-C2C3-B947-9133-D4751CA1B231}" type="slidenum">
              <a:rPr lang="en-US" smtClean="0"/>
              <a:pPr/>
              <a:t>17</a:t>
            </a:fld>
            <a:endParaRPr lang="en-US"/>
          </a:p>
        </p:txBody>
      </p:sp>
    </p:spTree>
    <p:extLst>
      <p:ext uri="{BB962C8B-B14F-4D97-AF65-F5344CB8AC3E}">
        <p14:creationId xmlns:p14="http://schemas.microsoft.com/office/powerpoint/2010/main" val="21348177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a:xfrm>
            <a:off x="457200" y="179747"/>
            <a:ext cx="8229600" cy="585171"/>
          </a:xfrm>
        </p:spPr>
        <p:txBody>
          <a:bodyPr>
            <a:normAutofit fontScale="90000"/>
          </a:bodyPr>
          <a:lstStyle/>
          <a:p>
            <a:pPr algn="l"/>
            <a:r>
              <a:rPr lang="sk-SK" sz="3600" dirty="0" smtClean="0">
                <a:solidFill>
                  <a:schemeClr val="bg1"/>
                </a:solidFill>
              </a:rPr>
              <a:t>Dokladovanie personálnych výdavkov</a:t>
            </a:r>
            <a:endParaRPr lang="sk-SK" sz="3600" dirty="0">
              <a:solidFill>
                <a:schemeClr val="bg1"/>
              </a:solidFill>
            </a:endParaRPr>
          </a:p>
        </p:txBody>
      </p:sp>
      <p:sp>
        <p:nvSpPr>
          <p:cNvPr id="8" name="Zástupný symbol obsahu 7"/>
          <p:cNvSpPr>
            <a:spLocks noGrp="1"/>
          </p:cNvSpPr>
          <p:nvPr>
            <p:ph idx="1"/>
          </p:nvPr>
        </p:nvSpPr>
        <p:spPr>
          <a:xfrm>
            <a:off x="320722" y="1108881"/>
            <a:ext cx="8229600" cy="4800600"/>
          </a:xfrm>
        </p:spPr>
        <p:txBody>
          <a:bodyPr>
            <a:normAutofit fontScale="77500" lnSpcReduction="20000"/>
          </a:bodyPr>
          <a:lstStyle/>
          <a:p>
            <a:pPr marL="0" indent="0">
              <a:buNone/>
            </a:pPr>
            <a:r>
              <a:rPr lang="sk-SK" b="1" i="1" dirty="0"/>
              <a:t>Dohoda</a:t>
            </a:r>
          </a:p>
          <a:p>
            <a:pPr lvl="1"/>
            <a:r>
              <a:rPr lang="sk-SK" sz="2700" dirty="0"/>
              <a:t>dohoda o vykonaní práce, resp. iná dohoda v zmysle Zákonníka práce, pričom dohoda, resp. jej prílohy obsahujú aj identifikáciu projektu, do ktorého je zamestnanec zapojený a opis pracovnej činnosti (t. j. náplň práce) relevantnej pre projekt,</a:t>
            </a:r>
          </a:p>
          <a:p>
            <a:pPr lvl="1"/>
            <a:r>
              <a:rPr lang="sk-SK" dirty="0"/>
              <a:t>pracovný výkaz (všeobecný pracovný výkaz príloha č. 7),</a:t>
            </a:r>
          </a:p>
          <a:p>
            <a:pPr lvl="1"/>
            <a:r>
              <a:rPr lang="sk-SK" dirty="0"/>
              <a:t>prezenčná listina napr. zo školenia, porady, pracovného stretnutia, konzultácií atď. (príloha č. 12) – ak relevantné, </a:t>
            </a:r>
          </a:p>
          <a:p>
            <a:pPr lvl="1"/>
            <a:r>
              <a:rPr lang="sk-SK" dirty="0"/>
              <a:t>zápis z porady, z pracovného stretnutia, konzultácií atď. (ak relevantné),</a:t>
            </a:r>
          </a:p>
          <a:p>
            <a:pPr lvl="1"/>
            <a:r>
              <a:rPr lang="sk-SK" dirty="0"/>
              <a:t>mzdový list, resp. výplatná páska, </a:t>
            </a:r>
          </a:p>
          <a:p>
            <a:pPr lvl="1"/>
            <a:r>
              <a:rPr lang="sk-SK" dirty="0"/>
              <a:t>mesačný výkaz poistného a príspevkov do Sociálnej poisťovne,</a:t>
            </a:r>
          </a:p>
          <a:p>
            <a:pPr lvl="1"/>
            <a:r>
              <a:rPr lang="sk-SK" dirty="0"/>
              <a:t>výkaz preddavkov na poistné na verejné zdravotné poistenie,</a:t>
            </a:r>
          </a:p>
          <a:p>
            <a:pPr lvl="1"/>
            <a:r>
              <a:rPr lang="sk-SK" dirty="0"/>
              <a:t>prehľad o zrazených a odvedených preddavkoch na daň,</a:t>
            </a:r>
          </a:p>
          <a:p>
            <a:pPr algn="just">
              <a:spcAft>
                <a:spcPts val="600"/>
              </a:spcAft>
            </a:pPr>
            <a:endParaRPr lang="sk-SK" sz="1800" i="1" dirty="0"/>
          </a:p>
        </p:txBody>
      </p:sp>
      <p:sp>
        <p:nvSpPr>
          <p:cNvPr id="4" name="Zástupný symbol čísla snímky 3"/>
          <p:cNvSpPr>
            <a:spLocks noGrp="1"/>
          </p:cNvSpPr>
          <p:nvPr>
            <p:ph type="sldNum" sz="quarter" idx="12"/>
          </p:nvPr>
        </p:nvSpPr>
        <p:spPr/>
        <p:txBody>
          <a:bodyPr/>
          <a:lstStyle/>
          <a:p>
            <a:fld id="{37310CA8-C2C3-B947-9133-D4751CA1B231}" type="slidenum">
              <a:rPr lang="en-US" smtClean="0"/>
              <a:pPr/>
              <a:t>18</a:t>
            </a:fld>
            <a:endParaRPr lang="en-US"/>
          </a:p>
        </p:txBody>
      </p:sp>
    </p:spTree>
    <p:extLst>
      <p:ext uri="{BB962C8B-B14F-4D97-AF65-F5344CB8AC3E}">
        <p14:creationId xmlns:p14="http://schemas.microsoft.com/office/powerpoint/2010/main" val="18187181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a:xfrm>
            <a:off x="457200" y="179747"/>
            <a:ext cx="8229600" cy="585171"/>
          </a:xfrm>
        </p:spPr>
        <p:txBody>
          <a:bodyPr>
            <a:normAutofit fontScale="90000"/>
          </a:bodyPr>
          <a:lstStyle/>
          <a:p>
            <a:pPr algn="l"/>
            <a:r>
              <a:rPr lang="sk-SK" sz="3600" dirty="0" smtClean="0">
                <a:solidFill>
                  <a:schemeClr val="bg1"/>
                </a:solidFill>
              </a:rPr>
              <a:t>Dokladovanie personálnych výdavkov</a:t>
            </a:r>
            <a:endParaRPr lang="sk-SK" sz="3600" dirty="0">
              <a:solidFill>
                <a:schemeClr val="bg1"/>
              </a:solidFill>
            </a:endParaRPr>
          </a:p>
        </p:txBody>
      </p:sp>
      <p:sp>
        <p:nvSpPr>
          <p:cNvPr id="8" name="Zástupný symbol obsahu 7"/>
          <p:cNvSpPr>
            <a:spLocks noGrp="1"/>
          </p:cNvSpPr>
          <p:nvPr>
            <p:ph idx="1"/>
          </p:nvPr>
        </p:nvSpPr>
        <p:spPr>
          <a:xfrm>
            <a:off x="320722" y="1108881"/>
            <a:ext cx="8229600" cy="4800600"/>
          </a:xfrm>
        </p:spPr>
        <p:txBody>
          <a:bodyPr>
            <a:normAutofit fontScale="92500" lnSpcReduction="10000"/>
          </a:bodyPr>
          <a:lstStyle/>
          <a:p>
            <a:pPr marL="0" indent="0">
              <a:buNone/>
            </a:pPr>
            <a:r>
              <a:rPr lang="sk-SK" b="1" i="1" dirty="0"/>
              <a:t>Dohoda</a:t>
            </a:r>
          </a:p>
          <a:p>
            <a:pPr lvl="1"/>
            <a:r>
              <a:rPr lang="sk-SK" dirty="0" smtClean="0"/>
              <a:t>spôsob </a:t>
            </a:r>
            <a:r>
              <a:rPr lang="sk-SK" dirty="0"/>
              <a:t>výpočtu oprávnenej mzdy – napr. príloha č. 37, resp. 38 (ak relevantné), </a:t>
            </a:r>
          </a:p>
          <a:p>
            <a:pPr lvl="1"/>
            <a:r>
              <a:rPr lang="sk-SK" dirty="0"/>
              <a:t>súhlas s poukazovaním mzdy na účet (príloha č. 8), ak je účet identifikovaný v zmluvnom vzťahu (napr. v dohode), prijímateľ nie je povinný predkladať súhlas s poukazovaním mzdy na účet,</a:t>
            </a:r>
          </a:p>
          <a:p>
            <a:pPr lvl="1"/>
            <a:r>
              <a:rPr lang="sk-SK" dirty="0"/>
              <a:t>súhlas dotknutej osoby so spracovaním osobných údajov (príloha č. 36),</a:t>
            </a:r>
          </a:p>
          <a:p>
            <a:pPr lvl="1"/>
            <a:r>
              <a:rPr lang="sk-SK" dirty="0"/>
              <a:t>sumarizačný hárok – personálne výdavky – platí pre organizácie okrem ŠRO (príloha č. 9),</a:t>
            </a:r>
            <a:r>
              <a:rPr lang="sk-SK" i="1" dirty="0"/>
              <a:t> </a:t>
            </a:r>
            <a:endParaRPr lang="sk-SK" dirty="0"/>
          </a:p>
          <a:p>
            <a:pPr algn="just">
              <a:spcAft>
                <a:spcPts val="600"/>
              </a:spcAft>
            </a:pPr>
            <a:endParaRPr lang="sk-SK" sz="1800" i="1" dirty="0"/>
          </a:p>
        </p:txBody>
      </p:sp>
      <p:sp>
        <p:nvSpPr>
          <p:cNvPr id="4" name="Zástupný symbol čísla snímky 3"/>
          <p:cNvSpPr>
            <a:spLocks noGrp="1"/>
          </p:cNvSpPr>
          <p:nvPr>
            <p:ph type="sldNum" sz="quarter" idx="12"/>
          </p:nvPr>
        </p:nvSpPr>
        <p:spPr/>
        <p:txBody>
          <a:bodyPr/>
          <a:lstStyle/>
          <a:p>
            <a:fld id="{37310CA8-C2C3-B947-9133-D4751CA1B231}" type="slidenum">
              <a:rPr lang="en-US" smtClean="0"/>
              <a:pPr/>
              <a:t>19</a:t>
            </a:fld>
            <a:endParaRPr lang="en-US"/>
          </a:p>
        </p:txBody>
      </p:sp>
    </p:spTree>
    <p:extLst>
      <p:ext uri="{BB962C8B-B14F-4D97-AF65-F5344CB8AC3E}">
        <p14:creationId xmlns:p14="http://schemas.microsoft.com/office/powerpoint/2010/main" val="888663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fld id="{37310CA8-C2C3-B947-9133-D4751CA1B231}" type="slidenum">
              <a:rPr lang="en-US" smtClean="0"/>
              <a:pPr/>
              <a:t>2</a:t>
            </a:fld>
            <a:endParaRPr lang="en-US"/>
          </a:p>
        </p:txBody>
      </p:sp>
      <p:sp>
        <p:nvSpPr>
          <p:cNvPr id="5" name="TextBox 12"/>
          <p:cNvSpPr txBox="1"/>
          <p:nvPr/>
        </p:nvSpPr>
        <p:spPr>
          <a:xfrm>
            <a:off x="172514" y="326789"/>
            <a:ext cx="9257534" cy="523220"/>
          </a:xfrm>
          <a:prstGeom prst="rect">
            <a:avLst/>
          </a:prstGeom>
          <a:noFill/>
        </p:spPr>
        <p:txBody>
          <a:bodyPr wrap="none" rtlCol="0">
            <a:spAutoFit/>
          </a:bodyPr>
          <a:lstStyle/>
          <a:p>
            <a:r>
              <a:rPr lang="sk-SK" sz="2400" dirty="0" smtClean="0">
                <a:solidFill>
                  <a:prstClr val="white"/>
                </a:solidFill>
                <a:latin typeface="Verdana" pitchFamily="34" charset="0"/>
                <a:ea typeface="Verdana" pitchFamily="34" charset="0"/>
                <a:cs typeface="Verdana" pitchFamily="34" charset="0"/>
              </a:rPr>
              <a:t>Kde sa môžem dozvedieť viac o oprávnených výdavkoch</a:t>
            </a:r>
            <a:r>
              <a:rPr lang="sk-SK" sz="2800" dirty="0" smtClean="0">
                <a:solidFill>
                  <a:prstClr val="white"/>
                </a:solidFill>
                <a:latin typeface="Verdana" pitchFamily="34" charset="0"/>
                <a:ea typeface="Verdana" pitchFamily="34" charset="0"/>
                <a:cs typeface="Verdana" pitchFamily="34" charset="0"/>
              </a:rPr>
              <a:t>? </a:t>
            </a:r>
            <a:endParaRPr lang="en-US" sz="2800" dirty="0">
              <a:solidFill>
                <a:prstClr val="white"/>
              </a:solidFill>
              <a:latin typeface="Verdana" pitchFamily="34" charset="0"/>
              <a:ea typeface="Verdana" pitchFamily="34" charset="0"/>
              <a:cs typeface="Verdana" pitchFamily="34" charset="0"/>
            </a:endParaRPr>
          </a:p>
        </p:txBody>
      </p:sp>
      <p:sp>
        <p:nvSpPr>
          <p:cNvPr id="6" name="Zástupný symbol obsahu 2"/>
          <p:cNvSpPr txBox="1">
            <a:spLocks/>
          </p:cNvSpPr>
          <p:nvPr/>
        </p:nvSpPr>
        <p:spPr>
          <a:xfrm>
            <a:off x="232899" y="1107280"/>
            <a:ext cx="8750261" cy="470453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r>
              <a:rPr lang="sk-SK" sz="1800" b="1" i="1" dirty="0" smtClean="0">
                <a:solidFill>
                  <a:schemeClr val="tx1">
                    <a:lumMod val="75000"/>
                    <a:lumOff val="25000"/>
                  </a:schemeClr>
                </a:solidFill>
                <a:latin typeface="Verdana" pitchFamily="34" charset="0"/>
                <a:ea typeface="Verdana" pitchFamily="34" charset="0"/>
                <a:cs typeface="Verdana" pitchFamily="34" charset="0"/>
              </a:rPr>
              <a:t>Základný rámec - legislatíva EÚ a SR</a:t>
            </a:r>
          </a:p>
          <a:p>
            <a:pPr marL="171450" indent="-171450" algn="l">
              <a:buFontTx/>
              <a:buChar char="-"/>
            </a:pPr>
            <a:endParaRPr lang="sk-SK" sz="1000" dirty="0" smtClean="0">
              <a:solidFill>
                <a:schemeClr val="tx1">
                  <a:lumMod val="75000"/>
                  <a:lumOff val="25000"/>
                </a:schemeClr>
              </a:solidFill>
              <a:latin typeface="Verdana" pitchFamily="34" charset="0"/>
              <a:ea typeface="Verdana" pitchFamily="34" charset="0"/>
              <a:cs typeface="Verdana" pitchFamily="34" charset="0"/>
            </a:endParaRPr>
          </a:p>
          <a:p>
            <a:pPr marL="171450" indent="-171450" algn="l">
              <a:buFontTx/>
              <a:buChar char="-"/>
            </a:pPr>
            <a:r>
              <a:rPr lang="sk-SK" sz="1000" b="1" i="1" dirty="0" smtClean="0">
                <a:solidFill>
                  <a:schemeClr val="tx1">
                    <a:lumMod val="75000"/>
                    <a:lumOff val="25000"/>
                  </a:schemeClr>
                </a:solidFill>
                <a:latin typeface="Verdana" pitchFamily="34" charset="0"/>
                <a:ea typeface="Verdana" pitchFamily="34" charset="0"/>
                <a:cs typeface="Verdana" pitchFamily="34" charset="0"/>
              </a:rPr>
              <a:t>nariadenie </a:t>
            </a:r>
            <a:r>
              <a:rPr lang="sk-SK" sz="1000" b="1"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EP a Rady (EÚ) č. 1303/2013 (všeobecné nariadenie o </a:t>
            </a:r>
            <a:r>
              <a:rPr lang="sk-SK" sz="1000" b="1"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EŠIF)</a:t>
            </a:r>
          </a:p>
          <a:p>
            <a:pPr marL="171450" indent="-171450" algn="l">
              <a:buFontTx/>
              <a:buChar char="-"/>
            </a:pPr>
            <a:r>
              <a:rPr lang="sk-SK" sz="1000" b="1"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nariadenie </a:t>
            </a:r>
            <a:r>
              <a:rPr lang="sk-SK" sz="1000" b="1"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EP a Rady (EÚ) č.1304/2013 (ESF</a:t>
            </a:r>
            <a:r>
              <a:rPr lang="sk-SK" sz="1000" b="1"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t>
            </a:r>
            <a:endParaRPr lang="sk-SK" sz="1000" b="1"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marL="171450" indent="-171450" algn="l">
              <a:buFontTx/>
              <a:buChar char="-"/>
            </a:pPr>
            <a:r>
              <a:rPr lang="sk-SK" sz="1000"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nariadenie </a:t>
            </a:r>
            <a:r>
              <a:rPr lang="sk-SK" sz="100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EP a Rady (EÚ) č.1301/2013 (</a:t>
            </a:r>
            <a:r>
              <a:rPr lang="sk-SK" sz="1000"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EFRR)</a:t>
            </a:r>
          </a:p>
          <a:p>
            <a:pPr marL="171450" indent="-171450" algn="l">
              <a:buFontTx/>
              <a:buChar char="-"/>
            </a:pPr>
            <a:r>
              <a:rPr lang="sk-SK" sz="1000"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nariadenie </a:t>
            </a:r>
            <a:r>
              <a:rPr lang="sk-SK" sz="100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EP a Rady (EÚ) č. 966/2012 (o rozpočtových </a:t>
            </a:r>
            <a:r>
              <a:rPr lang="sk-SK" sz="1000"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pravidlách)</a:t>
            </a:r>
          </a:p>
          <a:p>
            <a:pPr marL="171450" indent="-171450" algn="l">
              <a:buFontTx/>
              <a:buChar char="-"/>
            </a:pPr>
            <a:r>
              <a:rPr lang="sk-SK" sz="100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z</a:t>
            </a:r>
            <a:r>
              <a:rPr lang="sk-SK" sz="1000"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ákon </a:t>
            </a:r>
            <a:r>
              <a:rPr lang="sk-SK" sz="100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č. 292/2014 o príspevku poskytovanom z európskych štrukturálnych a investičných fondov a o </a:t>
            </a:r>
            <a:r>
              <a:rPr lang="sk-SK" sz="1000"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zmene </a:t>
            </a:r>
            <a:r>
              <a:rPr lang="sk-SK" sz="100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 </a:t>
            </a:r>
            <a:r>
              <a:rPr lang="sk-SK" sz="1000"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doplnení niektorých </a:t>
            </a:r>
            <a:r>
              <a:rPr lang="sk-SK" sz="100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zákonov v znení neskorších </a:t>
            </a:r>
            <a:r>
              <a:rPr lang="sk-SK" sz="1000"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predpisov</a:t>
            </a:r>
          </a:p>
          <a:p>
            <a:pPr marL="171450" indent="-171450" algn="l">
              <a:buFontTx/>
              <a:buChar char="-"/>
            </a:pPr>
            <a:r>
              <a:rPr lang="sk-SK" sz="100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z</a:t>
            </a:r>
            <a:r>
              <a:rPr lang="sk-SK" sz="1000"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ákon </a:t>
            </a:r>
            <a:r>
              <a:rPr lang="sk-SK" sz="100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č. 431/2002 Z. z</a:t>
            </a:r>
            <a:r>
              <a:rPr lang="sk-SK" sz="1000"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o účtovníctve </a:t>
            </a:r>
            <a:r>
              <a:rPr lang="sk-SK" sz="100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v znení neskorších </a:t>
            </a:r>
            <a:r>
              <a:rPr lang="sk-SK" sz="1000"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predpisov</a:t>
            </a:r>
          </a:p>
          <a:p>
            <a:pPr marL="171450" indent="-171450" algn="l">
              <a:buFontTx/>
              <a:buChar char="-"/>
            </a:pPr>
            <a:r>
              <a:rPr lang="sk-SK" sz="100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z</a:t>
            </a:r>
            <a:r>
              <a:rPr lang="sk-SK" sz="1000"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ákon </a:t>
            </a:r>
            <a:r>
              <a:rPr lang="sk-SK" sz="100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č. 357/2015 Z. z. o finančnej kontrole a  audite a o zmene a doplnení niektorých </a:t>
            </a:r>
            <a:r>
              <a:rPr lang="sk-SK" sz="1000"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zákonov</a:t>
            </a:r>
          </a:p>
          <a:p>
            <a:pPr marL="171450" indent="-171450" algn="l">
              <a:buFontTx/>
              <a:buChar char="-"/>
            </a:pPr>
            <a:r>
              <a:rPr lang="sk-SK" sz="100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z</a:t>
            </a:r>
            <a:r>
              <a:rPr lang="sk-SK" sz="1000"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ákon </a:t>
            </a:r>
            <a:r>
              <a:rPr lang="sk-SK" sz="100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č. 523/2004 Z. z. o rozpočtových pravidlách verejnej správy a o zmene a doplnení </a:t>
            </a:r>
            <a:r>
              <a:rPr lang="sk-SK" sz="1000"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niektorých </a:t>
            </a:r>
            <a:r>
              <a:rPr lang="sk-SK" sz="100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zákonov v znení </a:t>
            </a:r>
            <a:r>
              <a:rPr lang="sk-SK" sz="1000"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neskorších predpisov</a:t>
            </a:r>
          </a:p>
          <a:p>
            <a:pPr marL="171450" indent="-171450" algn="l">
              <a:buFontTx/>
              <a:buChar char="-"/>
            </a:pPr>
            <a:r>
              <a:rPr lang="sk-SK" sz="100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z</a:t>
            </a:r>
            <a:r>
              <a:rPr lang="sk-SK" sz="1000"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ákon </a:t>
            </a:r>
            <a:r>
              <a:rPr lang="sk-SK" sz="100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č. 343/2015 Z. z. o verejnom obstarávaní a o zmene a doplnení niektorých zákonov v znení </a:t>
            </a:r>
            <a:r>
              <a:rPr lang="sk-SK" sz="1000"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neskorších 	predpisov</a:t>
            </a:r>
            <a:endParaRPr lang="sk-SK" sz="100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l"/>
            <a:r>
              <a:rPr lang="sk-SK" sz="1800" b="1"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Oprávnenosť výdavkov ďalej usmerňuje</a:t>
            </a:r>
          </a:p>
          <a:p>
            <a:pPr marL="171450" indent="-171450" algn="l">
              <a:buFontTx/>
              <a:buChar char="-"/>
            </a:pPr>
            <a:endParaRPr lang="sk-SK" sz="10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marL="171450" indent="-171450" algn="l">
              <a:buFontTx/>
              <a:buChar char="-"/>
            </a:pPr>
            <a:r>
              <a:rPr lang="sk-SK" sz="1000"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Systém riadenia európskych štrukturálnych a investičných fondov</a:t>
            </a:r>
          </a:p>
          <a:p>
            <a:pPr marL="171450" indent="-171450" algn="l">
              <a:buFontTx/>
              <a:buChar char="-"/>
            </a:pPr>
            <a:r>
              <a:rPr lang="sk-SK" sz="1000"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Systém </a:t>
            </a:r>
            <a:r>
              <a:rPr lang="sk-SK" sz="100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finančného riadenia štrukturálnych fondov, Kohézneho fondu a Európskeho </a:t>
            </a:r>
            <a:r>
              <a:rPr lang="sk-SK" sz="1000"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námorného a</a:t>
            </a:r>
            <a:r>
              <a:rPr lang="sk-SK" sz="100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sk-SK" sz="1000"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rybárskeho fondu na programové </a:t>
            </a:r>
            <a:r>
              <a:rPr lang="sk-SK" sz="100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obdobie 2014 – </a:t>
            </a:r>
            <a:r>
              <a:rPr lang="sk-SK" sz="1000"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2020</a:t>
            </a:r>
          </a:p>
          <a:p>
            <a:pPr marL="171450" indent="-171450" algn="l">
              <a:buFontTx/>
              <a:buChar char="-"/>
            </a:pPr>
            <a:r>
              <a:rPr lang="sk-SK" sz="100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M</a:t>
            </a:r>
            <a:r>
              <a:rPr lang="sk-SK" sz="1000"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etodický </a:t>
            </a:r>
            <a:r>
              <a:rPr lang="sk-SK" sz="100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pokyn CKO č. 4 k číselníku oprávnených </a:t>
            </a:r>
            <a:r>
              <a:rPr lang="sk-SK" sz="1000"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výdavkov</a:t>
            </a:r>
          </a:p>
          <a:p>
            <a:pPr marL="171450" indent="-171450" algn="l">
              <a:buFontTx/>
              <a:buChar char="-"/>
            </a:pPr>
            <a:r>
              <a:rPr lang="sk-SK" sz="100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M</a:t>
            </a:r>
            <a:r>
              <a:rPr lang="sk-SK" sz="1000"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etodický </a:t>
            </a:r>
            <a:r>
              <a:rPr lang="sk-SK" sz="100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pokyn CKO č. 6 k pravidlám oprávnenosti pre najčastejšie sa vyskytujúce skupiny </a:t>
            </a:r>
            <a:r>
              <a:rPr lang="sk-SK" sz="1000"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výdavkov</a:t>
            </a:r>
          </a:p>
          <a:p>
            <a:pPr marL="171450" indent="-171450" algn="l">
              <a:buFontTx/>
              <a:buChar char="-"/>
            </a:pPr>
            <a:r>
              <a:rPr lang="sk-SK" sz="100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a:t>
            </a:r>
            <a:r>
              <a:rPr lang="sk-SK" sz="1000"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ríručka pre prijímateľa OP EVS</a:t>
            </a:r>
          </a:p>
          <a:p>
            <a:pPr marL="171450" indent="-171450" algn="l">
              <a:buFontTx/>
              <a:buChar char="-"/>
            </a:pPr>
            <a:r>
              <a:rPr lang="sk-SK" sz="1000"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Usmernenie </a:t>
            </a:r>
            <a:r>
              <a:rPr lang="sk-SK" sz="100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riadiaceho orgánu č.5 k oprávnenosti vybraných skupín výdavkov pre PO 2014-2020</a:t>
            </a:r>
          </a:p>
          <a:p>
            <a:pPr marL="171450" indent="-171450" algn="l">
              <a:buFontTx/>
              <a:buChar char="-"/>
            </a:pPr>
            <a:r>
              <a:rPr lang="sk-SK" sz="1000" b="1"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samotná výzva !!!</a:t>
            </a:r>
          </a:p>
          <a:p>
            <a:pPr algn="l"/>
            <a:endParaRPr lang="sk-SK"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endParaRPr lang="sk-SK" sz="2000" dirty="0">
              <a:solidFill>
                <a:schemeClr val="tx1"/>
              </a:solidFill>
              <a:latin typeface="Verdana" pitchFamily="34" charset="0"/>
              <a:ea typeface="Verdana" pitchFamily="34" charset="0"/>
              <a:cs typeface="Verdana" pitchFamily="34" charset="0"/>
            </a:endParaRPr>
          </a:p>
          <a:p>
            <a:pPr algn="l"/>
            <a:endParaRPr lang="sk-SK" sz="200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162991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a:xfrm>
            <a:off x="457200" y="179747"/>
            <a:ext cx="8229600" cy="585171"/>
          </a:xfrm>
        </p:spPr>
        <p:txBody>
          <a:bodyPr>
            <a:normAutofit fontScale="90000"/>
          </a:bodyPr>
          <a:lstStyle/>
          <a:p>
            <a:pPr algn="l"/>
            <a:r>
              <a:rPr lang="sk-SK" sz="3600" dirty="0" smtClean="0">
                <a:solidFill>
                  <a:schemeClr val="bg1"/>
                </a:solidFill>
              </a:rPr>
              <a:t>Dokladovanie personálnych výdavkov</a:t>
            </a:r>
            <a:endParaRPr lang="sk-SK" sz="3600" dirty="0">
              <a:solidFill>
                <a:schemeClr val="bg1"/>
              </a:solidFill>
            </a:endParaRPr>
          </a:p>
        </p:txBody>
      </p:sp>
      <p:sp>
        <p:nvSpPr>
          <p:cNvPr id="8" name="Zástupný symbol obsahu 7"/>
          <p:cNvSpPr>
            <a:spLocks noGrp="1"/>
          </p:cNvSpPr>
          <p:nvPr>
            <p:ph idx="1"/>
          </p:nvPr>
        </p:nvSpPr>
        <p:spPr>
          <a:xfrm>
            <a:off x="320722" y="1108881"/>
            <a:ext cx="8229600" cy="4800600"/>
          </a:xfrm>
        </p:spPr>
        <p:txBody>
          <a:bodyPr>
            <a:normAutofit fontScale="92500" lnSpcReduction="10000"/>
          </a:bodyPr>
          <a:lstStyle/>
          <a:p>
            <a:pPr marL="0" indent="0">
              <a:buNone/>
            </a:pPr>
            <a:r>
              <a:rPr lang="sk-SK" b="1" i="1" dirty="0"/>
              <a:t>Dohoda</a:t>
            </a:r>
          </a:p>
          <a:p>
            <a:pPr lvl="1"/>
            <a:r>
              <a:rPr lang="sk-SK" dirty="0" smtClean="0"/>
              <a:t>účtovný </a:t>
            </a:r>
            <a:r>
              <a:rPr lang="sk-SK" dirty="0"/>
              <a:t>doklad k zaúčtovaniu miezd (zúčtovacia a výplatná listina resp. iný obdobný účtovný doklad</a:t>
            </a:r>
            <a:r>
              <a:rPr lang="sk-SK" dirty="0" smtClean="0"/>
              <a:t>),</a:t>
            </a:r>
          </a:p>
          <a:p>
            <a:pPr lvl="1"/>
            <a:r>
              <a:rPr lang="sk-SK" dirty="0" smtClean="0"/>
              <a:t>doklad </a:t>
            </a:r>
            <a:r>
              <a:rPr lang="sk-SK" dirty="0"/>
              <a:t>o úhrade - bankový výpis (originál alebo kópia označená pečiatkou a podpisom štatutárneho orgánu prijímateľa), výdavkový pokladničný doklad (originál alebo kópia označená pečiatkou a podpisom štatutárneho orgánu prijímateľa), resp. iný doklad dokumentujúci reálnu úhradu - </a:t>
            </a:r>
            <a:r>
              <a:rPr lang="sk-SK" b="1" dirty="0"/>
              <a:t>prijímateľ je povinný označiť na bankovom výpise úhradu oprávnenej mzdy zamestnancovi a úhradu odvodov vrátane dane z príjmov fyzických </a:t>
            </a:r>
            <a:r>
              <a:rPr lang="sk-SK" b="1" dirty="0" smtClean="0"/>
              <a:t>osôb</a:t>
            </a:r>
            <a:r>
              <a:rPr lang="sk-SK" b="1" dirty="0"/>
              <a:t>.</a:t>
            </a:r>
            <a:endParaRPr lang="sk-SK" sz="1300" dirty="0"/>
          </a:p>
          <a:p>
            <a:pPr algn="just">
              <a:spcAft>
                <a:spcPts val="600"/>
              </a:spcAft>
            </a:pPr>
            <a:endParaRPr lang="sk-SK" sz="1800" i="1" dirty="0"/>
          </a:p>
        </p:txBody>
      </p:sp>
      <p:sp>
        <p:nvSpPr>
          <p:cNvPr id="4" name="Zástupný symbol čísla snímky 3"/>
          <p:cNvSpPr>
            <a:spLocks noGrp="1"/>
          </p:cNvSpPr>
          <p:nvPr>
            <p:ph type="sldNum" sz="quarter" idx="12"/>
          </p:nvPr>
        </p:nvSpPr>
        <p:spPr/>
        <p:txBody>
          <a:bodyPr/>
          <a:lstStyle/>
          <a:p>
            <a:fld id="{37310CA8-C2C3-B947-9133-D4751CA1B231}" type="slidenum">
              <a:rPr lang="en-US" smtClean="0"/>
              <a:pPr/>
              <a:t>20</a:t>
            </a:fld>
            <a:endParaRPr lang="en-US"/>
          </a:p>
        </p:txBody>
      </p:sp>
    </p:spTree>
    <p:extLst>
      <p:ext uri="{BB962C8B-B14F-4D97-AF65-F5344CB8AC3E}">
        <p14:creationId xmlns:p14="http://schemas.microsoft.com/office/powerpoint/2010/main" val="3365641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fld id="{37310CA8-C2C3-B947-9133-D4751CA1B231}" type="slidenum">
              <a:rPr lang="en-US" smtClean="0">
                <a:solidFill>
                  <a:prstClr val="black">
                    <a:tint val="75000"/>
                  </a:prstClr>
                </a:solidFill>
              </a:rPr>
              <a:pPr/>
              <a:t>21</a:t>
            </a:fld>
            <a:endParaRPr lang="en-US">
              <a:solidFill>
                <a:prstClr val="black">
                  <a:tint val="75000"/>
                </a:prstClr>
              </a:solidFill>
            </a:endParaRPr>
          </a:p>
        </p:txBody>
      </p:sp>
      <p:sp>
        <p:nvSpPr>
          <p:cNvPr id="6" name="Zástupný symbol obsahu 2"/>
          <p:cNvSpPr txBox="1">
            <a:spLocks/>
          </p:cNvSpPr>
          <p:nvPr/>
        </p:nvSpPr>
        <p:spPr>
          <a:xfrm>
            <a:off x="232899" y="1107280"/>
            <a:ext cx="8750261" cy="470453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2000" dirty="0">
              <a:solidFill>
                <a:prstClr val="black"/>
              </a:solidFill>
              <a:latin typeface="Verdana" pitchFamily="34" charset="0"/>
              <a:ea typeface="Verdana" pitchFamily="34" charset="0"/>
              <a:cs typeface="Verdana" pitchFamily="34" charset="0"/>
            </a:endParaRPr>
          </a:p>
          <a:p>
            <a:pPr algn="l"/>
            <a:endParaRPr lang="sk-SK" sz="2000" dirty="0">
              <a:solidFill>
                <a:prstClr val="black"/>
              </a:solidFill>
              <a:latin typeface="Verdana" pitchFamily="34" charset="0"/>
              <a:ea typeface="Verdana" pitchFamily="34" charset="0"/>
              <a:cs typeface="Verdana" pitchFamily="34" charset="0"/>
            </a:endParaRPr>
          </a:p>
        </p:txBody>
      </p:sp>
      <p:sp>
        <p:nvSpPr>
          <p:cNvPr id="2" name="Obdĺžnik 1"/>
          <p:cNvSpPr/>
          <p:nvPr/>
        </p:nvSpPr>
        <p:spPr>
          <a:xfrm>
            <a:off x="1842418" y="1809407"/>
            <a:ext cx="5472782" cy="2862322"/>
          </a:xfrm>
          <a:prstGeom prst="rect">
            <a:avLst/>
          </a:prstGeom>
        </p:spPr>
        <p:txBody>
          <a:bodyPr wrap="square">
            <a:spAutoFit/>
          </a:bodyPr>
          <a:lstStyle/>
          <a:p>
            <a:pPr algn="just"/>
            <a:endParaRPr lang="sk-SK" dirty="0">
              <a:solidFill>
                <a:srgbClr val="1F497D"/>
              </a:solidFill>
            </a:endParaRPr>
          </a:p>
          <a:p>
            <a:pPr algn="ctr"/>
            <a:r>
              <a:rPr lang="sk-SK" sz="4800" b="1" i="1" dirty="0" smtClean="0">
                <a:solidFill>
                  <a:schemeClr val="tx2"/>
                </a:solidFill>
              </a:rPr>
              <a:t>PAUŠÁLNA SADZBA NA OSTATNÉ VÝDAVKY PROJEKTU</a:t>
            </a:r>
          </a:p>
          <a:p>
            <a:pPr algn="just"/>
            <a:r>
              <a:rPr lang="sk-SK" dirty="0" smtClean="0">
                <a:solidFill>
                  <a:prstClr val="black"/>
                </a:solidFill>
              </a:rPr>
              <a:t>	 </a:t>
            </a:r>
            <a:endParaRPr lang="sk-SK" dirty="0">
              <a:solidFill>
                <a:prstClr val="black"/>
              </a:solidFill>
            </a:endParaRPr>
          </a:p>
        </p:txBody>
      </p:sp>
      <p:sp>
        <p:nvSpPr>
          <p:cNvPr id="7" name="Nadpis 2"/>
          <p:cNvSpPr>
            <a:spLocks noGrp="1"/>
          </p:cNvSpPr>
          <p:nvPr>
            <p:ph type="title"/>
          </p:nvPr>
        </p:nvSpPr>
        <p:spPr>
          <a:xfrm>
            <a:off x="457200" y="179747"/>
            <a:ext cx="8229600" cy="585171"/>
          </a:xfrm>
        </p:spPr>
        <p:txBody>
          <a:bodyPr>
            <a:normAutofit fontScale="90000"/>
          </a:bodyPr>
          <a:lstStyle/>
          <a:p>
            <a:pPr algn="l"/>
            <a:r>
              <a:rPr lang="sk-SK" sz="3600" dirty="0" smtClean="0">
                <a:solidFill>
                  <a:schemeClr val="bg1"/>
                </a:solidFill>
              </a:rPr>
              <a:t>Ostatné výdavky projektu</a:t>
            </a:r>
            <a:endParaRPr lang="sk-SK" sz="3600" dirty="0">
              <a:solidFill>
                <a:schemeClr val="bg1"/>
              </a:solidFill>
            </a:endParaRPr>
          </a:p>
        </p:txBody>
      </p:sp>
    </p:spTree>
    <p:extLst>
      <p:ext uri="{BB962C8B-B14F-4D97-AF65-F5344CB8AC3E}">
        <p14:creationId xmlns:p14="http://schemas.microsoft.com/office/powerpoint/2010/main" val="3791365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fld id="{37310CA8-C2C3-B947-9133-D4751CA1B231}" type="slidenum">
              <a:rPr lang="en-US" smtClean="0">
                <a:solidFill>
                  <a:prstClr val="black">
                    <a:tint val="75000"/>
                  </a:prstClr>
                </a:solidFill>
              </a:rPr>
              <a:pPr/>
              <a:t>22</a:t>
            </a:fld>
            <a:endParaRPr lang="en-US">
              <a:solidFill>
                <a:prstClr val="black">
                  <a:tint val="75000"/>
                </a:prstClr>
              </a:solidFill>
            </a:endParaRPr>
          </a:p>
        </p:txBody>
      </p:sp>
      <p:sp>
        <p:nvSpPr>
          <p:cNvPr id="6" name="Zástupný symbol obsahu 2"/>
          <p:cNvSpPr txBox="1">
            <a:spLocks/>
          </p:cNvSpPr>
          <p:nvPr/>
        </p:nvSpPr>
        <p:spPr>
          <a:xfrm>
            <a:off x="310550" y="1369930"/>
            <a:ext cx="8750261" cy="470453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2000" dirty="0">
              <a:solidFill>
                <a:prstClr val="black"/>
              </a:solidFill>
              <a:latin typeface="Verdana" pitchFamily="34" charset="0"/>
              <a:ea typeface="Verdana" pitchFamily="34" charset="0"/>
              <a:cs typeface="Verdana" pitchFamily="34" charset="0"/>
            </a:endParaRPr>
          </a:p>
          <a:p>
            <a:pPr algn="l"/>
            <a:endParaRPr lang="sk-SK" sz="2000" dirty="0">
              <a:solidFill>
                <a:prstClr val="black"/>
              </a:solidFill>
              <a:latin typeface="Verdana" pitchFamily="34" charset="0"/>
              <a:ea typeface="Verdana" pitchFamily="34" charset="0"/>
              <a:cs typeface="Verdana" pitchFamily="34" charset="0"/>
            </a:endParaRPr>
          </a:p>
        </p:txBody>
      </p:sp>
      <p:sp>
        <p:nvSpPr>
          <p:cNvPr id="2" name="Obdĺžnik 1"/>
          <p:cNvSpPr/>
          <p:nvPr/>
        </p:nvSpPr>
        <p:spPr>
          <a:xfrm>
            <a:off x="310550" y="276045"/>
            <a:ext cx="8660921" cy="400110"/>
          </a:xfrm>
          <a:prstGeom prst="rect">
            <a:avLst/>
          </a:prstGeom>
        </p:spPr>
        <p:txBody>
          <a:bodyPr wrap="square">
            <a:spAutoFit/>
          </a:bodyPr>
          <a:lstStyle/>
          <a:p>
            <a:r>
              <a:rPr lang="sk-SK" sz="2000" dirty="0">
                <a:solidFill>
                  <a:prstClr val="white"/>
                </a:solidFill>
                <a:latin typeface="Verdana" pitchFamily="34" charset="0"/>
                <a:ea typeface="Verdana" pitchFamily="34" charset="0"/>
                <a:cs typeface="Verdana" pitchFamily="34" charset="0"/>
              </a:rPr>
              <a:t>Paušálna sadzba na ostatné výdavky projektu</a:t>
            </a:r>
            <a:endParaRPr lang="sk-SK" sz="2000" b="1" cap="small"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3" name="Obdĺžnik 2"/>
          <p:cNvSpPr/>
          <p:nvPr/>
        </p:nvSpPr>
        <p:spPr>
          <a:xfrm>
            <a:off x="198406" y="1185103"/>
            <a:ext cx="8660921" cy="5259901"/>
          </a:xfrm>
          <a:prstGeom prst="rect">
            <a:avLst/>
          </a:prstGeom>
        </p:spPr>
        <p:txBody>
          <a:bodyPr wrap="square">
            <a:spAutoFit/>
          </a:bodyPr>
          <a:lstStyle/>
          <a:p>
            <a:pPr algn="just">
              <a:lnSpc>
                <a:spcPct val="115000"/>
              </a:lnSpc>
            </a:pPr>
            <a:r>
              <a:rPr lang="sk-SK" sz="1400" b="1" i="1" dirty="0" smtClean="0">
                <a:solidFill>
                  <a:prstClr val="black"/>
                </a:solidFill>
                <a:latin typeface="Verdana" panose="020B0604030504040204" pitchFamily="34" charset="0"/>
                <a:ea typeface="Verdana" panose="020B0604030504040204" pitchFamily="34" charset="0"/>
                <a:cs typeface="Verdana" panose="020B0604030504040204" pitchFamily="34" charset="0"/>
              </a:rPr>
              <a:t>RO pre OP EVS sa rozhodol prijímateľom uľahčiť </a:t>
            </a:r>
            <a:r>
              <a:rPr lang="sk-SK" sz="1400" b="1" i="1" dirty="0">
                <a:solidFill>
                  <a:prstClr val="black"/>
                </a:solidFill>
                <a:latin typeface="Verdana" panose="020B0604030504040204" pitchFamily="34" charset="0"/>
                <a:ea typeface="Verdana" panose="020B0604030504040204" pitchFamily="34" charset="0"/>
                <a:cs typeface="Verdana" panose="020B0604030504040204" pitchFamily="34" charset="0"/>
              </a:rPr>
              <a:t>finančné </a:t>
            </a:r>
            <a:r>
              <a:rPr lang="sk-SK" sz="1400" b="1" i="1" dirty="0" smtClean="0">
                <a:solidFill>
                  <a:prstClr val="black"/>
                </a:solidFill>
                <a:latin typeface="Verdana" panose="020B0604030504040204" pitchFamily="34" charset="0"/>
                <a:ea typeface="Verdana" panose="020B0604030504040204" pitchFamily="34" charset="0"/>
                <a:cs typeface="Verdana" panose="020B0604030504040204" pitchFamily="34" charset="0"/>
              </a:rPr>
              <a:t>riadenie projektu </a:t>
            </a:r>
            <a:r>
              <a:rPr lang="sk-SK" sz="1400" i="1" dirty="0" smtClean="0">
                <a:solidFill>
                  <a:prstClr val="black"/>
                </a:solidFill>
                <a:latin typeface="Verdana" panose="020B0604030504040204" pitchFamily="34" charset="0"/>
                <a:ea typeface="Verdana" panose="020B0604030504040204" pitchFamily="34" charset="0"/>
                <a:cs typeface="Verdana" panose="020B0604030504040204" pitchFamily="34" charset="0"/>
              </a:rPr>
              <a:t>prostredníctvom využitia postupu zjednodušeného </a:t>
            </a:r>
            <a:r>
              <a:rPr lang="sk-SK" sz="1400" i="1" dirty="0">
                <a:solidFill>
                  <a:prstClr val="black"/>
                </a:solidFill>
                <a:latin typeface="Verdana" panose="020B0604030504040204" pitchFamily="34" charset="0"/>
                <a:ea typeface="Verdana" panose="020B0604030504040204" pitchFamily="34" charset="0"/>
                <a:cs typeface="Verdana" panose="020B0604030504040204" pitchFamily="34" charset="0"/>
              </a:rPr>
              <a:t>vykazovania </a:t>
            </a:r>
            <a:r>
              <a:rPr lang="sk-SK" sz="1400" i="1" dirty="0" smtClean="0">
                <a:solidFill>
                  <a:prstClr val="black"/>
                </a:solidFill>
                <a:latin typeface="Verdana" panose="020B0604030504040204" pitchFamily="34" charset="0"/>
                <a:ea typeface="Verdana" panose="020B0604030504040204" pitchFamily="34" charset="0"/>
                <a:cs typeface="Verdana" panose="020B0604030504040204" pitchFamily="34" charset="0"/>
              </a:rPr>
              <a:t>výdavkov v </a:t>
            </a:r>
            <a:r>
              <a:rPr lang="sk-SK" sz="1400" i="1" dirty="0">
                <a:solidFill>
                  <a:prstClr val="black"/>
                </a:solidFill>
                <a:latin typeface="Verdana" panose="020B0604030504040204" pitchFamily="34" charset="0"/>
                <a:ea typeface="Verdana" panose="020B0604030504040204" pitchFamily="34" charset="0"/>
                <a:cs typeface="Verdana" panose="020B0604030504040204" pitchFamily="34" charset="0"/>
              </a:rPr>
              <a:t>zmysle čl. 14 ods. 2 Nariadenia Európskeho parlamentu a Rady (EÚ) č. 1304/2013 z 17. decembra 2013 o Európskom sociálnom fonde a o zrušení nariadenia Rady (ES) č. </a:t>
            </a:r>
            <a:r>
              <a:rPr lang="sk-SK" sz="1400" i="1" dirty="0" smtClean="0">
                <a:solidFill>
                  <a:prstClr val="black"/>
                </a:solidFill>
                <a:latin typeface="Verdana" panose="020B0604030504040204" pitchFamily="34" charset="0"/>
                <a:ea typeface="Verdana" panose="020B0604030504040204" pitchFamily="34" charset="0"/>
                <a:cs typeface="Verdana" panose="020B0604030504040204" pitchFamily="34" charset="0"/>
              </a:rPr>
              <a:t>1081/2006.</a:t>
            </a:r>
          </a:p>
          <a:p>
            <a:pPr algn="just">
              <a:lnSpc>
                <a:spcPct val="115000"/>
              </a:lnSpc>
            </a:pPr>
            <a:endParaRPr lang="sk-SK" sz="1400" i="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15000"/>
              </a:lnSpc>
              <a:buFontTx/>
              <a:buChar char="-"/>
            </a:pPr>
            <a:r>
              <a:rPr lang="pl-PL"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tzv. </a:t>
            </a:r>
            <a:r>
              <a:rPr lang="pl-PL" sz="14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paušálna sadzba </a:t>
            </a:r>
            <a:r>
              <a:rPr lang="pl-PL" sz="1400" dirty="0">
                <a:solidFill>
                  <a:prstClr val="black"/>
                </a:solidFill>
                <a:latin typeface="Verdana" panose="020B0604030504040204" pitchFamily="34" charset="0"/>
                <a:ea typeface="Verdana" panose="020B0604030504040204" pitchFamily="34" charset="0"/>
                <a:cs typeface="Verdana" panose="020B0604030504040204" pitchFamily="34" charset="0"/>
              </a:rPr>
              <a:t>na krytie ostatných nákladov </a:t>
            </a:r>
            <a:r>
              <a:rPr lang="pl-PL"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projektu</a:t>
            </a:r>
          </a:p>
          <a:p>
            <a:pPr algn="just">
              <a:lnSpc>
                <a:spcPct val="115000"/>
              </a:lnSpc>
            </a:pPr>
            <a:endParaRPr lang="pl-PL" sz="14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15000"/>
              </a:lnSpc>
              <a:buFontTx/>
              <a:buChar char="-"/>
            </a:pPr>
            <a:r>
              <a:rPr lang="pl-PL" sz="1400" dirty="0">
                <a:solidFill>
                  <a:prstClr val="black"/>
                </a:solidFill>
                <a:latin typeface="Verdana" panose="020B0604030504040204" pitchFamily="34" charset="0"/>
                <a:ea typeface="Verdana" panose="020B0604030504040204" pitchFamily="34" charset="0"/>
                <a:cs typeface="Verdana" panose="020B0604030504040204" pitchFamily="34" charset="0"/>
              </a:rPr>
              <a:t>stanovená vo výške </a:t>
            </a:r>
            <a:r>
              <a:rPr lang="pl-PL" sz="1400" b="1" dirty="0">
                <a:solidFill>
                  <a:prstClr val="black"/>
                </a:solidFill>
                <a:latin typeface="Verdana" panose="020B0604030504040204" pitchFamily="34" charset="0"/>
                <a:ea typeface="Verdana" panose="020B0604030504040204" pitchFamily="34" charset="0"/>
                <a:cs typeface="Verdana" panose="020B0604030504040204" pitchFamily="34" charset="0"/>
              </a:rPr>
              <a:t>40% z celkových priamych nákladoch na </a:t>
            </a:r>
            <a:r>
              <a:rPr lang="pl-PL" sz="14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zamestnancov</a:t>
            </a:r>
          </a:p>
          <a:p>
            <a:pPr marL="285750" indent="-285750" algn="just">
              <a:lnSpc>
                <a:spcPct val="115000"/>
              </a:lnSpc>
              <a:buFontTx/>
              <a:buChar char="-"/>
            </a:pPr>
            <a:endParaRPr lang="pl-PL"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15000"/>
              </a:lnSpc>
              <a:buFontTx/>
              <a:buChar char="-"/>
            </a:pPr>
            <a:r>
              <a:rPr lang="pl-PL" sz="1400" dirty="0">
                <a:solidFill>
                  <a:prstClr val="black"/>
                </a:solidFill>
                <a:latin typeface="Verdana" panose="020B0604030504040204" pitchFamily="34" charset="0"/>
                <a:ea typeface="Verdana" panose="020B0604030504040204" pitchFamily="34" charset="0"/>
                <a:cs typeface="Verdana" panose="020B0604030504040204" pitchFamily="34" charset="0"/>
              </a:rPr>
              <a:t>p</a:t>
            </a:r>
            <a:r>
              <a:rPr lang="pl-PL"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rijímateľ bude v rámci žiadostí o platbu (ŽoP) v procese implementácie projektu reálnym vykazovaním deklarovať iba skutočne vynaložené priame výdavky na zamestnancov</a:t>
            </a:r>
          </a:p>
          <a:p>
            <a:pPr marL="285750" indent="-285750" algn="just">
              <a:lnSpc>
                <a:spcPct val="115000"/>
              </a:lnSpc>
              <a:buFontTx/>
              <a:buChar char="-"/>
            </a:pPr>
            <a:endParaRPr lang="pl-PL"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15000"/>
              </a:lnSpc>
              <a:buFontTx/>
              <a:buChar char="-"/>
            </a:pPr>
            <a:r>
              <a:rPr lang="pl-PL" sz="1400" dirty="0">
                <a:solidFill>
                  <a:prstClr val="black"/>
                </a:solidFill>
                <a:latin typeface="Verdana" panose="020B0604030504040204" pitchFamily="34" charset="0"/>
                <a:ea typeface="Verdana" panose="020B0604030504040204" pitchFamily="34" charset="0"/>
                <a:cs typeface="Verdana" panose="020B0604030504040204" pitchFamily="34" charset="0"/>
              </a:rPr>
              <a:t>k</a:t>
            </a:r>
            <a:r>
              <a:rPr lang="pl-PL"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deklarovaným výdavkom obdrží 40% z ich hodnoty na financovanie ostatných výdavkov</a:t>
            </a:r>
          </a:p>
          <a:p>
            <a:pPr marL="285750" indent="-285750" algn="just">
              <a:lnSpc>
                <a:spcPct val="115000"/>
              </a:lnSpc>
              <a:buFontTx/>
              <a:buChar char="-"/>
            </a:pPr>
            <a:endParaRPr lang="pl-PL"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15000"/>
              </a:lnSpc>
              <a:buFontTx/>
              <a:buChar char="-"/>
            </a:pPr>
            <a:r>
              <a:rPr lang="pl-PL" sz="1400" dirty="0">
                <a:solidFill>
                  <a:prstClr val="black"/>
                </a:solidFill>
                <a:latin typeface="Verdana" panose="020B0604030504040204" pitchFamily="34" charset="0"/>
                <a:ea typeface="Verdana" panose="020B0604030504040204" pitchFamily="34" charset="0"/>
                <a:cs typeface="Verdana" panose="020B0604030504040204" pitchFamily="34" charset="0"/>
              </a:rPr>
              <a:t>n</a:t>
            </a:r>
            <a:r>
              <a:rPr lang="pl-PL"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apr. </a:t>
            </a:r>
            <a:r>
              <a:rPr lang="pl-PL" sz="1400" dirty="0">
                <a:solidFill>
                  <a:prstClr val="black"/>
                </a:solidFill>
                <a:latin typeface="Verdana" panose="020B0604030504040204" pitchFamily="34" charset="0"/>
                <a:ea typeface="Verdana" panose="020B0604030504040204" pitchFamily="34" charset="0"/>
                <a:cs typeface="Verdana" panose="020B0604030504040204" pitchFamily="34" charset="0"/>
              </a:rPr>
              <a:t>a</a:t>
            </a:r>
            <a:r>
              <a:rPr lang="pl-PL"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k v ŽoP deklaruje oprávnené priame výdavky na zamestnancov v hodnote 10 000 EUR oprávnenými výdavkami bude aj 4000 EUR na ostané výdavky projektu (spôsob transferu závisí od zvoleného systému financovania</a:t>
            </a:r>
            <a:r>
              <a:rPr lang="pl-PL" sz="1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pl-PL"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(zálohové platby, refundácia)</a:t>
            </a:r>
            <a:endParaRPr lang="sk-SK" sz="1400" i="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just">
              <a:lnSpc>
                <a:spcPct val="115000"/>
              </a:lnSpc>
            </a:pPr>
            <a:endParaRPr lang="sk-SK" sz="1400" i="1"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just">
              <a:lnSpc>
                <a:spcPct val="115000"/>
              </a:lnSpc>
            </a:pPr>
            <a:endParaRPr lang="sk-SK" sz="1400" i="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just">
              <a:lnSpc>
                <a:spcPct val="115000"/>
              </a:lnSpc>
            </a:pPr>
            <a:endParaRPr lang="sk-SK"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just">
              <a:lnSpc>
                <a:spcPct val="115000"/>
              </a:lnSpc>
            </a:pPr>
            <a:r>
              <a:rPr lang="sk-SK" sz="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38104822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fld id="{37310CA8-C2C3-B947-9133-D4751CA1B231}" type="slidenum">
              <a:rPr lang="en-US" smtClean="0">
                <a:solidFill>
                  <a:prstClr val="black">
                    <a:tint val="75000"/>
                  </a:prstClr>
                </a:solidFill>
              </a:rPr>
              <a:pPr/>
              <a:t>23</a:t>
            </a:fld>
            <a:endParaRPr lang="en-US">
              <a:solidFill>
                <a:prstClr val="black">
                  <a:tint val="75000"/>
                </a:prstClr>
              </a:solidFill>
            </a:endParaRPr>
          </a:p>
        </p:txBody>
      </p:sp>
      <p:sp>
        <p:nvSpPr>
          <p:cNvPr id="5" name="TextBox 12"/>
          <p:cNvSpPr txBox="1"/>
          <p:nvPr/>
        </p:nvSpPr>
        <p:spPr>
          <a:xfrm>
            <a:off x="306985" y="326789"/>
            <a:ext cx="7920694" cy="369332"/>
          </a:xfrm>
          <a:prstGeom prst="rect">
            <a:avLst/>
          </a:prstGeom>
          <a:noFill/>
        </p:spPr>
        <p:txBody>
          <a:bodyPr wrap="none" rtlCol="0">
            <a:spAutoFit/>
          </a:bodyPr>
          <a:lstStyle/>
          <a:p>
            <a:r>
              <a:rPr lang="sk-SK" dirty="0" smtClean="0">
                <a:solidFill>
                  <a:prstClr val="white"/>
                </a:solidFill>
                <a:latin typeface="Verdana" pitchFamily="34" charset="0"/>
                <a:ea typeface="Verdana" pitchFamily="34" charset="0"/>
                <a:cs typeface="Verdana" pitchFamily="34" charset="0"/>
              </a:rPr>
              <a:t>Paušálna sadzba na ostatné výdavky projektu – legislatívny rámec</a:t>
            </a:r>
            <a:endParaRPr lang="en-US" dirty="0">
              <a:solidFill>
                <a:prstClr val="white"/>
              </a:solidFill>
              <a:latin typeface="Verdana" pitchFamily="34" charset="0"/>
              <a:ea typeface="Verdana" pitchFamily="34" charset="0"/>
              <a:cs typeface="Verdana" pitchFamily="34" charset="0"/>
            </a:endParaRPr>
          </a:p>
        </p:txBody>
      </p:sp>
      <p:sp>
        <p:nvSpPr>
          <p:cNvPr id="6" name="Zástupný symbol obsahu 2"/>
          <p:cNvSpPr txBox="1">
            <a:spLocks/>
          </p:cNvSpPr>
          <p:nvPr/>
        </p:nvSpPr>
        <p:spPr>
          <a:xfrm>
            <a:off x="232899" y="1107280"/>
            <a:ext cx="8750261" cy="470453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2000" dirty="0">
              <a:solidFill>
                <a:prstClr val="black"/>
              </a:solidFill>
              <a:latin typeface="Verdana" pitchFamily="34" charset="0"/>
              <a:ea typeface="Verdana" pitchFamily="34" charset="0"/>
              <a:cs typeface="Verdana" pitchFamily="34" charset="0"/>
            </a:endParaRPr>
          </a:p>
          <a:p>
            <a:pPr algn="l"/>
            <a:endParaRPr lang="sk-SK" sz="2000" dirty="0">
              <a:solidFill>
                <a:prstClr val="black"/>
              </a:solidFill>
              <a:latin typeface="Verdana" pitchFamily="34" charset="0"/>
              <a:ea typeface="Verdana" pitchFamily="34" charset="0"/>
              <a:cs typeface="Verdana" pitchFamily="34" charset="0"/>
            </a:endParaRPr>
          </a:p>
        </p:txBody>
      </p:sp>
      <p:sp>
        <p:nvSpPr>
          <p:cNvPr id="2" name="Obdĺžnik 1"/>
          <p:cNvSpPr/>
          <p:nvPr/>
        </p:nvSpPr>
        <p:spPr>
          <a:xfrm>
            <a:off x="784582" y="1550136"/>
            <a:ext cx="7646894" cy="3693319"/>
          </a:xfrm>
          <a:prstGeom prst="rect">
            <a:avLst/>
          </a:prstGeom>
        </p:spPr>
        <p:txBody>
          <a:bodyPr wrap="square">
            <a:spAutoFit/>
          </a:bodyPr>
          <a:lstStyle/>
          <a:p>
            <a:pPr marL="285750" indent="-285750" algn="just">
              <a:buFontTx/>
              <a:buChar char="-"/>
            </a:pPr>
            <a:r>
              <a:rPr lang="sk-SK" dirty="0">
                <a:solidFill>
                  <a:srgbClr val="1F497D"/>
                </a:solidFill>
              </a:rPr>
              <a:t>d</a:t>
            </a:r>
            <a:r>
              <a:rPr lang="sk-SK" dirty="0" smtClean="0">
                <a:solidFill>
                  <a:srgbClr val="1F497D"/>
                </a:solidFill>
              </a:rPr>
              <a:t>efinuje </a:t>
            </a:r>
            <a:r>
              <a:rPr lang="sk-SK" b="1" dirty="0" smtClean="0">
                <a:solidFill>
                  <a:srgbClr val="1F497D"/>
                </a:solidFill>
              </a:rPr>
              <a:t>čl</a:t>
            </a:r>
            <a:r>
              <a:rPr lang="sk-SK" b="1" dirty="0">
                <a:solidFill>
                  <a:srgbClr val="1F497D"/>
                </a:solidFill>
              </a:rPr>
              <a:t>. 14 ods. 2 </a:t>
            </a:r>
            <a:r>
              <a:rPr lang="sk-SK" dirty="0">
                <a:solidFill>
                  <a:srgbClr val="1F497D"/>
                </a:solidFill>
              </a:rPr>
              <a:t>Nariadenia Európskeho parlamentu a Rady (EÚ) č. </a:t>
            </a:r>
            <a:r>
              <a:rPr lang="sk-SK" b="1" dirty="0">
                <a:solidFill>
                  <a:srgbClr val="1F497D"/>
                </a:solidFill>
              </a:rPr>
              <a:t>1304/2013</a:t>
            </a:r>
            <a:r>
              <a:rPr lang="sk-SK" dirty="0">
                <a:solidFill>
                  <a:srgbClr val="1F497D"/>
                </a:solidFill>
              </a:rPr>
              <a:t> z 17. decembra 2013 o Európskom sociálnom fonde a o zrušení nariadenia Rady (ES) č. </a:t>
            </a:r>
            <a:r>
              <a:rPr lang="sk-SK" dirty="0" smtClean="0">
                <a:solidFill>
                  <a:srgbClr val="1F497D"/>
                </a:solidFill>
              </a:rPr>
              <a:t>1081/2006</a:t>
            </a:r>
          </a:p>
          <a:p>
            <a:pPr algn="just"/>
            <a:endParaRPr lang="sk-SK" dirty="0" smtClean="0">
              <a:solidFill>
                <a:prstClr val="black"/>
              </a:solidFill>
            </a:endParaRPr>
          </a:p>
          <a:p>
            <a:pPr marL="285750" indent="-285750" algn="just">
              <a:buFontTx/>
              <a:buChar char="-"/>
            </a:pPr>
            <a:r>
              <a:rPr lang="sk-SK" b="1" i="1" dirty="0">
                <a:solidFill>
                  <a:prstClr val="black"/>
                </a:solidFill>
              </a:rPr>
              <a:t>z</a:t>
            </a:r>
            <a:r>
              <a:rPr lang="sk-SK" b="1" i="1" dirty="0" smtClean="0">
                <a:solidFill>
                  <a:prstClr val="black"/>
                </a:solidFill>
              </a:rPr>
              <a:t> hľadiska oprávnenosti výdavkov sú kľúčové:</a:t>
            </a:r>
          </a:p>
          <a:p>
            <a:pPr marL="285750" indent="-285750" algn="just">
              <a:buFontTx/>
              <a:buChar char="-"/>
            </a:pPr>
            <a:endParaRPr lang="sk-SK" dirty="0" smtClean="0">
              <a:solidFill>
                <a:prstClr val="black"/>
              </a:solidFill>
            </a:endParaRPr>
          </a:p>
          <a:p>
            <a:pPr marL="268288" indent="-268288" algn="just"/>
            <a:r>
              <a:rPr lang="sk-SK" dirty="0" smtClean="0">
                <a:solidFill>
                  <a:prstClr val="black"/>
                </a:solidFill>
              </a:rPr>
              <a:t>	</a:t>
            </a:r>
            <a:r>
              <a:rPr lang="sk-SK" i="1" dirty="0" smtClean="0">
                <a:solidFill>
                  <a:schemeClr val="tx1">
                    <a:lumMod val="50000"/>
                    <a:lumOff val="50000"/>
                  </a:schemeClr>
                </a:solidFill>
              </a:rPr>
              <a:t>čl. 13 </a:t>
            </a:r>
            <a:r>
              <a:rPr lang="sk-SK" i="1" dirty="0">
                <a:solidFill>
                  <a:schemeClr val="tx1">
                    <a:lumMod val="50000"/>
                    <a:lumOff val="50000"/>
                  </a:schemeClr>
                </a:solidFill>
              </a:rPr>
              <a:t>ods. 4 </a:t>
            </a:r>
            <a:r>
              <a:rPr lang="sk-SK" i="1" dirty="0" smtClean="0">
                <a:solidFill>
                  <a:schemeClr val="tx1">
                    <a:lumMod val="50000"/>
                    <a:lumOff val="50000"/>
                  </a:schemeClr>
                </a:solidFill>
              </a:rPr>
              <a:t>Nariadenia </a:t>
            </a:r>
            <a:r>
              <a:rPr lang="sk-SK" i="1" dirty="0">
                <a:solidFill>
                  <a:schemeClr val="tx1">
                    <a:lumMod val="50000"/>
                    <a:lumOff val="50000"/>
                  </a:schemeClr>
                </a:solidFill>
              </a:rPr>
              <a:t>Európskeho parlamentu a Rady (EÚ) č. 1304/2013 z 17. decembra 2013 o Európskom sociálnom fonde a o zrušení nariadenia Rady (ES) č. </a:t>
            </a:r>
            <a:r>
              <a:rPr lang="sk-SK" i="1" dirty="0" smtClean="0">
                <a:solidFill>
                  <a:schemeClr val="tx1">
                    <a:lumMod val="50000"/>
                    <a:lumOff val="50000"/>
                  </a:schemeClr>
                </a:solidFill>
              </a:rPr>
              <a:t>1081/2006</a:t>
            </a:r>
          </a:p>
          <a:p>
            <a:pPr marL="268288" indent="-268288" algn="just"/>
            <a:endParaRPr lang="sk-SK" dirty="0">
              <a:solidFill>
                <a:prstClr val="black"/>
              </a:solidFill>
            </a:endParaRPr>
          </a:p>
          <a:p>
            <a:pPr marL="268288" indent="-268288" algn="just"/>
            <a:r>
              <a:rPr lang="sk-SK" dirty="0">
                <a:solidFill>
                  <a:prstClr val="black"/>
                </a:solidFill>
              </a:rPr>
              <a:t>	</a:t>
            </a:r>
            <a:r>
              <a:rPr lang="sk-SK" i="1" dirty="0" smtClean="0">
                <a:solidFill>
                  <a:schemeClr val="tx1">
                    <a:lumMod val="50000"/>
                    <a:lumOff val="50000"/>
                  </a:schemeClr>
                </a:solidFill>
              </a:rPr>
              <a:t>Metodický pokyn </a:t>
            </a:r>
            <a:r>
              <a:rPr lang="sk-SK" i="1" dirty="0">
                <a:solidFill>
                  <a:schemeClr val="tx1">
                    <a:lumMod val="50000"/>
                    <a:lumOff val="50000"/>
                  </a:schemeClr>
                </a:solidFill>
              </a:rPr>
              <a:t>CKO č. 6  k pravidlám oprávnenosti pre najčastejšie sa vyskytujúce skupiny </a:t>
            </a:r>
            <a:r>
              <a:rPr lang="sk-SK" i="1" dirty="0" smtClean="0">
                <a:solidFill>
                  <a:schemeClr val="tx1">
                    <a:lumMod val="50000"/>
                    <a:lumOff val="50000"/>
                  </a:schemeClr>
                </a:solidFill>
              </a:rPr>
              <a:t>výdavkov pre programové obdobie 2014-2020</a:t>
            </a:r>
          </a:p>
          <a:p>
            <a:pPr marL="268288" indent="-268288" algn="just"/>
            <a:r>
              <a:rPr lang="sk-SK" dirty="0">
                <a:solidFill>
                  <a:srgbClr val="FF0000"/>
                </a:solidFill>
              </a:rPr>
              <a:t>	</a:t>
            </a:r>
            <a:endParaRPr lang="sk-SK" dirty="0" smtClean="0">
              <a:solidFill>
                <a:prstClr val="black"/>
              </a:solidFill>
            </a:endParaRPr>
          </a:p>
        </p:txBody>
      </p:sp>
    </p:spTree>
    <p:extLst>
      <p:ext uri="{BB962C8B-B14F-4D97-AF65-F5344CB8AC3E}">
        <p14:creationId xmlns:p14="http://schemas.microsoft.com/office/powerpoint/2010/main" val="41491193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fld id="{37310CA8-C2C3-B947-9133-D4751CA1B231}" type="slidenum">
              <a:rPr lang="en-US" smtClean="0">
                <a:solidFill>
                  <a:prstClr val="black">
                    <a:tint val="75000"/>
                  </a:prstClr>
                </a:solidFill>
              </a:rPr>
              <a:pPr/>
              <a:t>24</a:t>
            </a:fld>
            <a:endParaRPr lang="en-US">
              <a:solidFill>
                <a:prstClr val="black">
                  <a:tint val="75000"/>
                </a:prstClr>
              </a:solidFill>
            </a:endParaRPr>
          </a:p>
        </p:txBody>
      </p:sp>
      <p:sp>
        <p:nvSpPr>
          <p:cNvPr id="5" name="TextBox 12"/>
          <p:cNvSpPr txBox="1"/>
          <p:nvPr/>
        </p:nvSpPr>
        <p:spPr>
          <a:xfrm>
            <a:off x="306985" y="326789"/>
            <a:ext cx="8431795" cy="369332"/>
          </a:xfrm>
          <a:prstGeom prst="rect">
            <a:avLst/>
          </a:prstGeom>
          <a:noFill/>
        </p:spPr>
        <p:txBody>
          <a:bodyPr wrap="none" rtlCol="0">
            <a:spAutoFit/>
          </a:bodyPr>
          <a:lstStyle/>
          <a:p>
            <a:r>
              <a:rPr lang="sk-SK" dirty="0" smtClean="0">
                <a:solidFill>
                  <a:prstClr val="white"/>
                </a:solidFill>
                <a:latin typeface="Verdana" pitchFamily="34" charset="0"/>
                <a:ea typeface="Verdana" pitchFamily="34" charset="0"/>
                <a:cs typeface="Verdana" pitchFamily="34" charset="0"/>
              </a:rPr>
              <a:t>Paušálna sadzba na ostatné výdavky projektu – oprávnenosť výdavkov</a:t>
            </a:r>
            <a:endParaRPr lang="en-US" dirty="0">
              <a:solidFill>
                <a:prstClr val="white"/>
              </a:solidFill>
              <a:latin typeface="Verdana" pitchFamily="34" charset="0"/>
              <a:ea typeface="Verdana" pitchFamily="34" charset="0"/>
              <a:cs typeface="Verdana" pitchFamily="34" charset="0"/>
            </a:endParaRPr>
          </a:p>
        </p:txBody>
      </p:sp>
      <p:sp>
        <p:nvSpPr>
          <p:cNvPr id="6" name="Zástupný symbol obsahu 2"/>
          <p:cNvSpPr txBox="1">
            <a:spLocks/>
          </p:cNvSpPr>
          <p:nvPr/>
        </p:nvSpPr>
        <p:spPr>
          <a:xfrm>
            <a:off x="232899" y="1107280"/>
            <a:ext cx="8750261" cy="470453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2000" dirty="0">
              <a:solidFill>
                <a:prstClr val="black"/>
              </a:solidFill>
              <a:latin typeface="Verdana" pitchFamily="34" charset="0"/>
              <a:ea typeface="Verdana" pitchFamily="34" charset="0"/>
              <a:cs typeface="Verdana" pitchFamily="34" charset="0"/>
            </a:endParaRPr>
          </a:p>
          <a:p>
            <a:pPr algn="l"/>
            <a:endParaRPr lang="sk-SK" sz="2000" dirty="0">
              <a:solidFill>
                <a:prstClr val="black"/>
              </a:solidFill>
              <a:latin typeface="Verdana" pitchFamily="34" charset="0"/>
              <a:ea typeface="Verdana" pitchFamily="34" charset="0"/>
              <a:cs typeface="Verdana" pitchFamily="34" charset="0"/>
            </a:endParaRPr>
          </a:p>
        </p:txBody>
      </p:sp>
      <p:sp>
        <p:nvSpPr>
          <p:cNvPr id="2" name="Obdĺžnik 1"/>
          <p:cNvSpPr/>
          <p:nvPr/>
        </p:nvSpPr>
        <p:spPr>
          <a:xfrm>
            <a:off x="784582" y="1550136"/>
            <a:ext cx="7646894" cy="3524042"/>
          </a:xfrm>
          <a:prstGeom prst="rect">
            <a:avLst/>
          </a:prstGeom>
        </p:spPr>
        <p:txBody>
          <a:bodyPr wrap="square">
            <a:spAutoFit/>
          </a:bodyPr>
          <a:lstStyle/>
          <a:p>
            <a:pPr marL="285750" indent="-285750" algn="just">
              <a:spcAft>
                <a:spcPts val="1200"/>
              </a:spcAft>
              <a:buFontTx/>
              <a:buChar char="-"/>
            </a:pPr>
            <a:r>
              <a:rPr lang="sk-SK" dirty="0">
                <a:solidFill>
                  <a:prstClr val="black"/>
                </a:solidFill>
              </a:rPr>
              <a:t>čl. 13 ods. 4 nariadenia (EÚ) </a:t>
            </a:r>
            <a:r>
              <a:rPr lang="sk-SK" dirty="0" smtClean="0">
                <a:solidFill>
                  <a:prstClr val="black"/>
                </a:solidFill>
              </a:rPr>
              <a:t>č. 1304/2013: </a:t>
            </a:r>
            <a:r>
              <a:rPr lang="sk-SK" dirty="0" smtClean="0">
                <a:solidFill>
                  <a:schemeClr val="tx1">
                    <a:lumMod val="50000"/>
                    <a:lumOff val="50000"/>
                  </a:schemeClr>
                </a:solidFill>
              </a:rPr>
              <a:t>okrem </a:t>
            </a:r>
            <a:r>
              <a:rPr lang="sk-SK" dirty="0">
                <a:solidFill>
                  <a:schemeClr val="tx1">
                    <a:lumMod val="50000"/>
                    <a:lumOff val="50000"/>
                  </a:schemeClr>
                </a:solidFill>
              </a:rPr>
              <a:t>výdavkov uvedených v článku 69 ods. 3 nariadenia (EÚ) č. 1303/2013 nie je ani nákup infraštruktúry, pozemku a nehnuteľnosti oprávnený na príspevok z </a:t>
            </a:r>
            <a:r>
              <a:rPr lang="sk-SK" dirty="0" smtClean="0">
                <a:solidFill>
                  <a:schemeClr val="tx1">
                    <a:lumMod val="50000"/>
                    <a:lumOff val="50000"/>
                  </a:schemeClr>
                </a:solidFill>
              </a:rPr>
              <a:t>ESF, </a:t>
            </a:r>
            <a:r>
              <a:rPr lang="sk-SK" dirty="0" err="1" smtClean="0">
                <a:solidFill>
                  <a:schemeClr val="tx2"/>
                </a:solidFill>
              </a:rPr>
              <a:t>t.j</a:t>
            </a:r>
            <a:r>
              <a:rPr lang="sk-SK" dirty="0" smtClean="0">
                <a:solidFill>
                  <a:schemeClr val="tx2"/>
                </a:solidFill>
              </a:rPr>
              <a:t>. neoprávnenými výdavkami sú:</a:t>
            </a:r>
            <a:endParaRPr lang="sk-SK" dirty="0" smtClean="0">
              <a:solidFill>
                <a:schemeClr val="tx1">
                  <a:lumMod val="50000"/>
                  <a:lumOff val="50000"/>
                </a:schemeClr>
              </a:solidFill>
            </a:endParaRPr>
          </a:p>
          <a:p>
            <a:pPr algn="just"/>
            <a:endParaRPr lang="sk-SK" dirty="0" smtClean="0">
              <a:solidFill>
                <a:schemeClr val="tx1">
                  <a:lumMod val="50000"/>
                  <a:lumOff val="50000"/>
                </a:schemeClr>
              </a:solidFill>
            </a:endParaRPr>
          </a:p>
          <a:p>
            <a:pPr marL="285750" indent="-17463" algn="just">
              <a:lnSpc>
                <a:spcPct val="150000"/>
              </a:lnSpc>
              <a:spcAft>
                <a:spcPts val="600"/>
              </a:spcAft>
              <a:buFont typeface="Arial" panose="020B0604020202020204" pitchFamily="34" charset="0"/>
              <a:buChar char="•"/>
              <a:tabLst>
                <a:tab pos="268288" algn="l"/>
              </a:tabLst>
            </a:pPr>
            <a:r>
              <a:rPr lang="sk-SK" sz="2000" i="1" dirty="0" smtClean="0">
                <a:solidFill>
                  <a:schemeClr val="tx2"/>
                </a:solidFill>
              </a:rPr>
              <a:t>	úroky,</a:t>
            </a:r>
          </a:p>
          <a:p>
            <a:pPr marL="285750" indent="-17463" algn="just">
              <a:lnSpc>
                <a:spcPct val="150000"/>
              </a:lnSpc>
              <a:spcAft>
                <a:spcPts val="600"/>
              </a:spcAft>
              <a:buFont typeface="Arial" panose="020B0604020202020204" pitchFamily="34" charset="0"/>
              <a:buChar char="•"/>
              <a:tabLst>
                <a:tab pos="268288" algn="l"/>
              </a:tabLst>
            </a:pPr>
            <a:r>
              <a:rPr lang="sk-SK" sz="2000" i="1" dirty="0" smtClean="0">
                <a:solidFill>
                  <a:schemeClr val="tx2"/>
                </a:solidFill>
              </a:rPr>
              <a:t>	DPH (prijímateľ platca DPH),</a:t>
            </a:r>
            <a:endParaRPr lang="sk-SK" sz="2000" i="1" dirty="0">
              <a:solidFill>
                <a:schemeClr val="tx2"/>
              </a:solidFill>
            </a:endParaRPr>
          </a:p>
          <a:p>
            <a:pPr marL="285750" indent="-17463" algn="just">
              <a:lnSpc>
                <a:spcPct val="150000"/>
              </a:lnSpc>
              <a:spcAft>
                <a:spcPts val="600"/>
              </a:spcAft>
              <a:buFont typeface="Arial" panose="020B0604020202020204" pitchFamily="34" charset="0"/>
              <a:buChar char="•"/>
              <a:tabLst>
                <a:tab pos="268288" algn="l"/>
              </a:tabLst>
            </a:pPr>
            <a:r>
              <a:rPr lang="sk-SK" sz="2000" i="1" dirty="0">
                <a:solidFill>
                  <a:schemeClr val="tx2"/>
                </a:solidFill>
              </a:rPr>
              <a:t> </a:t>
            </a:r>
            <a:r>
              <a:rPr lang="sk-SK" sz="2000" i="1" dirty="0" smtClean="0">
                <a:solidFill>
                  <a:schemeClr val="tx2"/>
                </a:solidFill>
              </a:rPr>
              <a:t>	nákup </a:t>
            </a:r>
            <a:r>
              <a:rPr lang="sk-SK" sz="2000" i="1" dirty="0">
                <a:solidFill>
                  <a:schemeClr val="tx2"/>
                </a:solidFill>
              </a:rPr>
              <a:t>infraštruktúry, pozemku a </a:t>
            </a:r>
            <a:r>
              <a:rPr lang="sk-SK" sz="2000" i="1" dirty="0" smtClean="0">
                <a:solidFill>
                  <a:schemeClr val="tx2"/>
                </a:solidFill>
              </a:rPr>
              <a:t>nehnuteľnosti.</a:t>
            </a:r>
          </a:p>
          <a:p>
            <a:pPr marL="285750" indent="-285750" algn="just">
              <a:buFontTx/>
              <a:buChar char="-"/>
            </a:pPr>
            <a:endParaRPr lang="sk-SK" dirty="0">
              <a:solidFill>
                <a:schemeClr val="tx1">
                  <a:lumMod val="50000"/>
                  <a:lumOff val="50000"/>
                </a:schemeClr>
              </a:solidFill>
            </a:endParaRPr>
          </a:p>
        </p:txBody>
      </p:sp>
    </p:spTree>
    <p:extLst>
      <p:ext uri="{BB962C8B-B14F-4D97-AF65-F5344CB8AC3E}">
        <p14:creationId xmlns:p14="http://schemas.microsoft.com/office/powerpoint/2010/main" val="34558510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fld id="{37310CA8-C2C3-B947-9133-D4751CA1B231}" type="slidenum">
              <a:rPr lang="en-US" smtClean="0">
                <a:solidFill>
                  <a:prstClr val="black">
                    <a:tint val="75000"/>
                  </a:prstClr>
                </a:solidFill>
              </a:rPr>
              <a:pPr/>
              <a:t>25</a:t>
            </a:fld>
            <a:endParaRPr lang="en-US">
              <a:solidFill>
                <a:prstClr val="black">
                  <a:tint val="75000"/>
                </a:prstClr>
              </a:solidFill>
            </a:endParaRPr>
          </a:p>
        </p:txBody>
      </p:sp>
      <p:sp>
        <p:nvSpPr>
          <p:cNvPr id="5" name="TextBox 12"/>
          <p:cNvSpPr txBox="1"/>
          <p:nvPr/>
        </p:nvSpPr>
        <p:spPr>
          <a:xfrm>
            <a:off x="306985" y="326789"/>
            <a:ext cx="8431795" cy="369332"/>
          </a:xfrm>
          <a:prstGeom prst="rect">
            <a:avLst/>
          </a:prstGeom>
          <a:noFill/>
        </p:spPr>
        <p:txBody>
          <a:bodyPr wrap="none" rtlCol="0">
            <a:spAutoFit/>
          </a:bodyPr>
          <a:lstStyle/>
          <a:p>
            <a:r>
              <a:rPr lang="sk-SK" dirty="0" smtClean="0">
                <a:solidFill>
                  <a:prstClr val="white"/>
                </a:solidFill>
                <a:latin typeface="Verdana" pitchFamily="34" charset="0"/>
                <a:ea typeface="Verdana" pitchFamily="34" charset="0"/>
                <a:cs typeface="Verdana" pitchFamily="34" charset="0"/>
              </a:rPr>
              <a:t>Paušálna sadzba na ostatné výdavky projektu – oprávnenosť výdavkov</a:t>
            </a:r>
            <a:endParaRPr lang="en-US" dirty="0">
              <a:solidFill>
                <a:prstClr val="white"/>
              </a:solidFill>
              <a:latin typeface="Verdana" pitchFamily="34" charset="0"/>
              <a:ea typeface="Verdana" pitchFamily="34" charset="0"/>
              <a:cs typeface="Verdana" pitchFamily="34" charset="0"/>
            </a:endParaRPr>
          </a:p>
        </p:txBody>
      </p:sp>
      <p:sp>
        <p:nvSpPr>
          <p:cNvPr id="6" name="Zástupný symbol obsahu 2"/>
          <p:cNvSpPr txBox="1">
            <a:spLocks/>
          </p:cNvSpPr>
          <p:nvPr/>
        </p:nvSpPr>
        <p:spPr>
          <a:xfrm>
            <a:off x="232899" y="1107280"/>
            <a:ext cx="8750261" cy="470453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2000" dirty="0">
              <a:solidFill>
                <a:prstClr val="black"/>
              </a:solidFill>
              <a:latin typeface="Verdana" pitchFamily="34" charset="0"/>
              <a:ea typeface="Verdana" pitchFamily="34" charset="0"/>
              <a:cs typeface="Verdana" pitchFamily="34" charset="0"/>
            </a:endParaRPr>
          </a:p>
          <a:p>
            <a:pPr algn="l"/>
            <a:endParaRPr lang="sk-SK" sz="2000" dirty="0">
              <a:solidFill>
                <a:prstClr val="black"/>
              </a:solidFill>
              <a:latin typeface="Verdana" pitchFamily="34" charset="0"/>
              <a:ea typeface="Verdana" pitchFamily="34" charset="0"/>
              <a:cs typeface="Verdana" pitchFamily="34" charset="0"/>
            </a:endParaRPr>
          </a:p>
        </p:txBody>
      </p:sp>
      <p:sp>
        <p:nvSpPr>
          <p:cNvPr id="2" name="Obdĺžnik 1"/>
          <p:cNvSpPr/>
          <p:nvPr/>
        </p:nvSpPr>
        <p:spPr>
          <a:xfrm>
            <a:off x="784582" y="1284717"/>
            <a:ext cx="7646894" cy="4616648"/>
          </a:xfrm>
          <a:prstGeom prst="rect">
            <a:avLst/>
          </a:prstGeom>
        </p:spPr>
        <p:txBody>
          <a:bodyPr wrap="square">
            <a:spAutoFit/>
          </a:bodyPr>
          <a:lstStyle/>
          <a:p>
            <a:pPr marL="285750" indent="-285750" algn="just">
              <a:buFontTx/>
              <a:buChar char="-"/>
            </a:pPr>
            <a:r>
              <a:rPr lang="sk-SK" dirty="0" smtClean="0">
                <a:solidFill>
                  <a:prstClr val="black"/>
                </a:solidFill>
              </a:rPr>
              <a:t>Metodický </a:t>
            </a:r>
            <a:r>
              <a:rPr lang="sk-SK" dirty="0">
                <a:solidFill>
                  <a:prstClr val="black"/>
                </a:solidFill>
              </a:rPr>
              <a:t>pokyn CKO č. 6  k pravidlám oprávnenosti pre najčastejšie sa vyskytujúce skupiny výdavkov pre programové obdobie </a:t>
            </a:r>
            <a:r>
              <a:rPr lang="sk-SK" dirty="0" smtClean="0">
                <a:solidFill>
                  <a:prstClr val="black"/>
                </a:solidFill>
              </a:rPr>
              <a:t>2014-2020, </a:t>
            </a:r>
            <a:r>
              <a:rPr lang="sk-SK" sz="1600" i="1" dirty="0" smtClean="0">
                <a:solidFill>
                  <a:schemeClr val="tx1">
                    <a:lumMod val="50000"/>
                    <a:lumOff val="50000"/>
                  </a:schemeClr>
                </a:solidFill>
              </a:rPr>
              <a:t>definuje</a:t>
            </a:r>
            <a:r>
              <a:rPr lang="sk-SK" dirty="0" smtClean="0">
                <a:solidFill>
                  <a:prstClr val="black"/>
                </a:solidFill>
              </a:rPr>
              <a:t> </a:t>
            </a:r>
            <a:r>
              <a:rPr lang="sk-SK" sz="1600" i="1" dirty="0" smtClean="0">
                <a:solidFill>
                  <a:schemeClr val="tx1">
                    <a:lumMod val="50000"/>
                    <a:lumOff val="50000"/>
                  </a:schemeClr>
                </a:solidFill>
              </a:rPr>
              <a:t>nepriame </a:t>
            </a:r>
            <a:r>
              <a:rPr lang="sk-SK" sz="1600" i="1" dirty="0">
                <a:solidFill>
                  <a:schemeClr val="tx1">
                    <a:lumMod val="50000"/>
                    <a:lumOff val="50000"/>
                  </a:schemeClr>
                </a:solidFill>
              </a:rPr>
              <a:t>osobné </a:t>
            </a:r>
            <a:r>
              <a:rPr lang="sk-SK" sz="1600" i="1" dirty="0" smtClean="0">
                <a:solidFill>
                  <a:schemeClr val="tx1">
                    <a:lumMod val="50000"/>
                    <a:lumOff val="50000"/>
                  </a:schemeClr>
                </a:solidFill>
              </a:rPr>
              <a:t>výdavky </a:t>
            </a:r>
            <a:r>
              <a:rPr lang="sk-SK" sz="1600" i="1" dirty="0">
                <a:solidFill>
                  <a:schemeClr val="tx1">
                    <a:lumMod val="50000"/>
                    <a:lumOff val="50000"/>
                  </a:schemeClr>
                </a:solidFill>
              </a:rPr>
              <a:t>pre </a:t>
            </a:r>
            <a:r>
              <a:rPr lang="sk-SK" sz="1600" i="1" dirty="0" smtClean="0">
                <a:solidFill>
                  <a:schemeClr val="tx1">
                    <a:lumMod val="50000"/>
                    <a:lumOff val="50000"/>
                  </a:schemeClr>
                </a:solidFill>
              </a:rPr>
              <a:t>účely využívania </a:t>
            </a:r>
            <a:r>
              <a:rPr lang="sk-SK" sz="1600" i="1" dirty="0">
                <a:solidFill>
                  <a:schemeClr val="tx1">
                    <a:lumMod val="50000"/>
                    <a:lumOff val="50000"/>
                  </a:schemeClr>
                </a:solidFill>
              </a:rPr>
              <a:t>postupov v zmysle s čl. 14 ods. 2 nariadenia o </a:t>
            </a:r>
            <a:r>
              <a:rPr lang="sk-SK" sz="1600" i="1" dirty="0" smtClean="0">
                <a:solidFill>
                  <a:schemeClr val="tx1">
                    <a:lumMod val="50000"/>
                    <a:lumOff val="50000"/>
                  </a:schemeClr>
                </a:solidFill>
              </a:rPr>
              <a:t>ESF</a:t>
            </a:r>
          </a:p>
          <a:p>
            <a:pPr marL="285750" indent="-285750" algn="just">
              <a:buFontTx/>
              <a:buChar char="-"/>
            </a:pPr>
            <a:endParaRPr lang="sk-SK" dirty="0" smtClean="0">
              <a:solidFill>
                <a:prstClr val="black">
                  <a:lumMod val="50000"/>
                  <a:lumOff val="50000"/>
                </a:prstClr>
              </a:solidFill>
            </a:endParaRPr>
          </a:p>
          <a:p>
            <a:pPr marL="268287" algn="just">
              <a:spcAft>
                <a:spcPts val="600"/>
              </a:spcAft>
              <a:tabLst>
                <a:tab pos="268288" algn="l"/>
              </a:tabLst>
            </a:pPr>
            <a:r>
              <a:rPr lang="sk-SK" sz="1400" i="1" dirty="0">
                <a:solidFill>
                  <a:prstClr val="black">
                    <a:lumMod val="50000"/>
                    <a:lumOff val="50000"/>
                  </a:prstClr>
                </a:solidFill>
              </a:rPr>
              <a:t>-	prípravná fáza realizácie </a:t>
            </a:r>
            <a:r>
              <a:rPr lang="sk-SK" sz="1400" i="1" dirty="0" smtClean="0">
                <a:solidFill>
                  <a:prstClr val="black">
                    <a:lumMod val="50000"/>
                    <a:lumOff val="50000"/>
                  </a:prstClr>
                </a:solidFill>
              </a:rPr>
              <a:t>projektu,</a:t>
            </a:r>
            <a:endParaRPr lang="sk-SK" sz="1400" i="1" dirty="0">
              <a:solidFill>
                <a:prstClr val="black">
                  <a:lumMod val="50000"/>
                  <a:lumOff val="50000"/>
                </a:prstClr>
              </a:solidFill>
            </a:endParaRPr>
          </a:p>
          <a:p>
            <a:pPr marL="268287" algn="just">
              <a:spcAft>
                <a:spcPts val="600"/>
              </a:spcAft>
              <a:tabLst>
                <a:tab pos="268288" algn="l"/>
              </a:tabLst>
            </a:pPr>
            <a:r>
              <a:rPr lang="sk-SK" sz="1400" i="1" dirty="0">
                <a:solidFill>
                  <a:prstClr val="black">
                    <a:lumMod val="50000"/>
                    <a:lumOff val="50000"/>
                  </a:prstClr>
                </a:solidFill>
              </a:rPr>
              <a:t>-	právne poradenstvo (napr. spisovanie listín o právnych úkonoch, spracúvanie právnych rozborov),</a:t>
            </a:r>
          </a:p>
          <a:p>
            <a:pPr marL="268287" algn="just">
              <a:spcAft>
                <a:spcPts val="600"/>
              </a:spcAft>
              <a:tabLst>
                <a:tab pos="268288" algn="l"/>
              </a:tabLst>
            </a:pPr>
            <a:r>
              <a:rPr lang="sk-SK" sz="1400" i="1" dirty="0">
                <a:solidFill>
                  <a:prstClr val="black">
                    <a:lumMod val="50000"/>
                    <a:lumOff val="50000"/>
                  </a:prstClr>
                </a:solidFill>
              </a:rPr>
              <a:t>-	publicita a informovanosť projektu,</a:t>
            </a:r>
          </a:p>
          <a:p>
            <a:pPr marL="268287" algn="just">
              <a:spcAft>
                <a:spcPts val="600"/>
              </a:spcAft>
              <a:tabLst>
                <a:tab pos="268288" algn="l"/>
              </a:tabLst>
            </a:pPr>
            <a:r>
              <a:rPr lang="sk-SK" sz="1400" i="1" dirty="0">
                <a:solidFill>
                  <a:prstClr val="black">
                    <a:lumMod val="50000"/>
                    <a:lumOff val="50000"/>
                  </a:prstClr>
                </a:solidFill>
              </a:rPr>
              <a:t>-	vedenie účtovníctva,</a:t>
            </a:r>
          </a:p>
          <a:p>
            <a:pPr marL="268287" algn="just">
              <a:spcAft>
                <a:spcPts val="600"/>
              </a:spcAft>
              <a:tabLst>
                <a:tab pos="268288" algn="l"/>
              </a:tabLst>
            </a:pPr>
            <a:r>
              <a:rPr lang="sk-SK" sz="1400" i="1" dirty="0">
                <a:solidFill>
                  <a:prstClr val="black">
                    <a:lumMod val="50000"/>
                    <a:lumOff val="50000"/>
                  </a:prstClr>
                </a:solidFill>
              </a:rPr>
              <a:t>-	vedenie agendy personalistiky a miezd,</a:t>
            </a:r>
          </a:p>
          <a:p>
            <a:pPr marL="268287" algn="just">
              <a:spcAft>
                <a:spcPts val="600"/>
              </a:spcAft>
              <a:tabLst>
                <a:tab pos="268288" algn="l"/>
              </a:tabLst>
            </a:pPr>
            <a:r>
              <a:rPr lang="sk-SK" sz="1400" i="1" dirty="0">
                <a:solidFill>
                  <a:prstClr val="black">
                    <a:lumMod val="50000"/>
                    <a:lumOff val="50000"/>
                  </a:prstClr>
                </a:solidFill>
              </a:rPr>
              <a:t>-	verejného obstarávania (vrátane prieskumu trhu),</a:t>
            </a:r>
          </a:p>
          <a:p>
            <a:pPr marL="268287" algn="just">
              <a:spcAft>
                <a:spcPts val="600"/>
              </a:spcAft>
              <a:tabLst>
                <a:tab pos="268288" algn="l"/>
              </a:tabLst>
            </a:pPr>
            <a:r>
              <a:rPr lang="sk-SK" sz="1400" i="1" dirty="0">
                <a:solidFill>
                  <a:prstClr val="black">
                    <a:lumMod val="50000"/>
                    <a:lumOff val="50000"/>
                  </a:prstClr>
                </a:solidFill>
              </a:rPr>
              <a:t>-	obslužné činnosti (upratovanie, čistenie, rozmnožovanie materiálov a pod.),</a:t>
            </a:r>
          </a:p>
          <a:p>
            <a:pPr marL="268287" algn="just">
              <a:spcAft>
                <a:spcPts val="600"/>
              </a:spcAft>
              <a:tabLst>
                <a:tab pos="268288" algn="l"/>
              </a:tabLst>
            </a:pPr>
            <a:r>
              <a:rPr lang="sk-SK" sz="1400" i="1" dirty="0">
                <a:solidFill>
                  <a:prstClr val="black">
                    <a:lumMod val="50000"/>
                    <a:lumOff val="50000"/>
                  </a:prstClr>
                </a:solidFill>
              </a:rPr>
              <a:t>-	opravy a údržbu majetku využívaného pre účely projektu, </a:t>
            </a:r>
          </a:p>
          <a:p>
            <a:pPr marL="268287" algn="just">
              <a:spcAft>
                <a:spcPts val="600"/>
              </a:spcAft>
              <a:tabLst>
                <a:tab pos="268288" algn="l"/>
              </a:tabLst>
            </a:pPr>
            <a:r>
              <a:rPr lang="sk-SK" sz="1400" i="1" dirty="0">
                <a:solidFill>
                  <a:prstClr val="black">
                    <a:lumMod val="50000"/>
                    <a:lumOff val="50000"/>
                  </a:prstClr>
                </a:solidFill>
              </a:rPr>
              <a:t>-	vedenie vozidla využívaného personálom projektu,</a:t>
            </a:r>
          </a:p>
          <a:p>
            <a:pPr marL="268287" algn="just">
              <a:spcAft>
                <a:spcPts val="600"/>
              </a:spcAft>
              <a:tabLst>
                <a:tab pos="268288" algn="l"/>
              </a:tabLst>
            </a:pPr>
            <a:r>
              <a:rPr lang="sk-SK" sz="1400" i="1" dirty="0">
                <a:solidFill>
                  <a:prstClr val="black">
                    <a:lumMod val="50000"/>
                    <a:lumOff val="50000"/>
                  </a:prstClr>
                </a:solidFill>
              </a:rPr>
              <a:t>-	kontrola a odborný dohľad (vrátane riadenia organizácie ).</a:t>
            </a:r>
          </a:p>
          <a:p>
            <a:pPr marL="285750" indent="-285750" algn="just">
              <a:buFontTx/>
              <a:buChar char="-"/>
            </a:pPr>
            <a:endParaRPr lang="sk-SK" dirty="0">
              <a:solidFill>
                <a:prstClr val="black">
                  <a:lumMod val="50000"/>
                  <a:lumOff val="50000"/>
                </a:prstClr>
              </a:solidFill>
            </a:endParaRPr>
          </a:p>
        </p:txBody>
      </p:sp>
    </p:spTree>
    <p:extLst>
      <p:ext uri="{BB962C8B-B14F-4D97-AF65-F5344CB8AC3E}">
        <p14:creationId xmlns:p14="http://schemas.microsoft.com/office/powerpoint/2010/main" val="2668554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fld id="{37310CA8-C2C3-B947-9133-D4751CA1B231}" type="slidenum">
              <a:rPr lang="en-US" smtClean="0">
                <a:solidFill>
                  <a:prstClr val="black">
                    <a:tint val="75000"/>
                  </a:prstClr>
                </a:solidFill>
              </a:rPr>
              <a:pPr/>
              <a:t>26</a:t>
            </a:fld>
            <a:endParaRPr lang="en-US">
              <a:solidFill>
                <a:prstClr val="black">
                  <a:tint val="75000"/>
                </a:prstClr>
              </a:solidFill>
            </a:endParaRPr>
          </a:p>
        </p:txBody>
      </p:sp>
      <p:sp>
        <p:nvSpPr>
          <p:cNvPr id="5" name="TextBox 12"/>
          <p:cNvSpPr txBox="1"/>
          <p:nvPr/>
        </p:nvSpPr>
        <p:spPr>
          <a:xfrm>
            <a:off x="306985" y="326789"/>
            <a:ext cx="8431795" cy="369332"/>
          </a:xfrm>
          <a:prstGeom prst="rect">
            <a:avLst/>
          </a:prstGeom>
          <a:noFill/>
        </p:spPr>
        <p:txBody>
          <a:bodyPr wrap="none" rtlCol="0">
            <a:spAutoFit/>
          </a:bodyPr>
          <a:lstStyle/>
          <a:p>
            <a:r>
              <a:rPr lang="sk-SK" dirty="0" smtClean="0">
                <a:solidFill>
                  <a:prstClr val="white"/>
                </a:solidFill>
                <a:latin typeface="Verdana" pitchFamily="34" charset="0"/>
                <a:ea typeface="Verdana" pitchFamily="34" charset="0"/>
                <a:cs typeface="Verdana" pitchFamily="34" charset="0"/>
              </a:rPr>
              <a:t>Paušálna sadzba na ostatné výdavky projektu – oprávnenosť výdavkov</a:t>
            </a:r>
            <a:endParaRPr lang="en-US" dirty="0">
              <a:solidFill>
                <a:prstClr val="white"/>
              </a:solidFill>
              <a:latin typeface="Verdana" pitchFamily="34" charset="0"/>
              <a:ea typeface="Verdana" pitchFamily="34" charset="0"/>
              <a:cs typeface="Verdana" pitchFamily="34" charset="0"/>
            </a:endParaRPr>
          </a:p>
        </p:txBody>
      </p:sp>
      <p:sp>
        <p:nvSpPr>
          <p:cNvPr id="6" name="Zástupný symbol obsahu 2"/>
          <p:cNvSpPr txBox="1">
            <a:spLocks/>
          </p:cNvSpPr>
          <p:nvPr/>
        </p:nvSpPr>
        <p:spPr>
          <a:xfrm>
            <a:off x="232899" y="1107280"/>
            <a:ext cx="8750261" cy="470453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2000" dirty="0">
              <a:solidFill>
                <a:prstClr val="black"/>
              </a:solidFill>
              <a:latin typeface="Verdana" pitchFamily="34" charset="0"/>
              <a:ea typeface="Verdana" pitchFamily="34" charset="0"/>
              <a:cs typeface="Verdana" pitchFamily="34" charset="0"/>
            </a:endParaRPr>
          </a:p>
          <a:p>
            <a:pPr algn="l"/>
            <a:endParaRPr lang="sk-SK" sz="2000" dirty="0">
              <a:solidFill>
                <a:prstClr val="black"/>
              </a:solidFill>
              <a:latin typeface="Verdana" pitchFamily="34" charset="0"/>
              <a:ea typeface="Verdana" pitchFamily="34" charset="0"/>
              <a:cs typeface="Verdana" pitchFamily="34" charset="0"/>
            </a:endParaRPr>
          </a:p>
        </p:txBody>
      </p:sp>
      <p:sp>
        <p:nvSpPr>
          <p:cNvPr id="2" name="Obdĺžnik 1"/>
          <p:cNvSpPr/>
          <p:nvPr/>
        </p:nvSpPr>
        <p:spPr>
          <a:xfrm>
            <a:off x="784582" y="1284717"/>
            <a:ext cx="7646894" cy="4785926"/>
          </a:xfrm>
          <a:prstGeom prst="rect">
            <a:avLst/>
          </a:prstGeom>
        </p:spPr>
        <p:txBody>
          <a:bodyPr wrap="square">
            <a:spAutoFit/>
          </a:bodyPr>
          <a:lstStyle/>
          <a:p>
            <a:pPr algn="just">
              <a:spcAft>
                <a:spcPts val="600"/>
              </a:spcAft>
            </a:pPr>
            <a:r>
              <a:rPr lang="sk-SK" sz="1600" dirty="0">
                <a:solidFill>
                  <a:prstClr val="black"/>
                </a:solidFill>
              </a:rPr>
              <a:t>Všetky výdavky ktoré nespĺňajú podmienku zaradenia do kategórie priamych výdavkov na vlastných zamestnancov prijímateľa (partnera) budú zaradené do kategórie „ostatné výdavky“. Okrem vyššie definovaných nepriamych personálnych výdavkov prijímateľa (partnera) ide o nasledovné typy výdavkov:</a:t>
            </a:r>
          </a:p>
          <a:p>
            <a:pPr marL="285750" indent="-285750" algn="just">
              <a:spcAft>
                <a:spcPts val="600"/>
              </a:spcAft>
              <a:buFontTx/>
              <a:buChar char="-"/>
            </a:pPr>
            <a:r>
              <a:rPr lang="sk-SK" sz="1600" dirty="0" smtClean="0">
                <a:solidFill>
                  <a:schemeClr val="tx1">
                    <a:lumMod val="50000"/>
                    <a:lumOff val="50000"/>
                  </a:schemeClr>
                </a:solidFill>
              </a:rPr>
              <a:t>výdavky </a:t>
            </a:r>
            <a:r>
              <a:rPr lang="sk-SK" sz="1600" dirty="0">
                <a:solidFill>
                  <a:schemeClr val="tx1">
                    <a:lumMod val="50000"/>
                    <a:lumOff val="50000"/>
                  </a:schemeClr>
                </a:solidFill>
              </a:rPr>
              <a:t>na obstaranie služieb:</a:t>
            </a:r>
          </a:p>
          <a:p>
            <a:pPr marL="285750" indent="-285750" algn="just">
              <a:buFontTx/>
              <a:buChar char="-"/>
            </a:pPr>
            <a:r>
              <a:rPr lang="sk-SK" sz="1600" dirty="0" smtClean="0">
                <a:solidFill>
                  <a:schemeClr val="tx1">
                    <a:lumMod val="50000"/>
                    <a:lumOff val="50000"/>
                  </a:schemeClr>
                </a:solidFill>
              </a:rPr>
              <a:t>externé </a:t>
            </a:r>
            <a:r>
              <a:rPr lang="sk-SK" sz="1600" dirty="0">
                <a:solidFill>
                  <a:schemeClr val="tx1">
                    <a:lumMod val="50000"/>
                    <a:lumOff val="50000"/>
                  </a:schemeClr>
                </a:solidFill>
              </a:rPr>
              <a:t>služby súvisiace s publicitou a informovanosťou spojenou s realizáciou projektu,</a:t>
            </a:r>
          </a:p>
          <a:p>
            <a:pPr marL="285750" indent="-285750" algn="just">
              <a:buFontTx/>
              <a:buChar char="-"/>
            </a:pPr>
            <a:r>
              <a:rPr lang="sk-SK" sz="1600" dirty="0" smtClean="0">
                <a:solidFill>
                  <a:schemeClr val="tx1">
                    <a:lumMod val="50000"/>
                    <a:lumOff val="50000"/>
                  </a:schemeClr>
                </a:solidFill>
              </a:rPr>
              <a:t>externé </a:t>
            </a:r>
            <a:r>
              <a:rPr lang="sk-SK" sz="1600" dirty="0">
                <a:solidFill>
                  <a:schemeClr val="tx1">
                    <a:lumMod val="50000"/>
                    <a:lumOff val="50000"/>
                  </a:schemeClr>
                </a:solidFill>
              </a:rPr>
              <a:t>vedenie účtovníctva,</a:t>
            </a:r>
          </a:p>
          <a:p>
            <a:pPr marL="285750" indent="-285750" algn="just">
              <a:buFontTx/>
              <a:buChar char="-"/>
            </a:pPr>
            <a:r>
              <a:rPr lang="sk-SK" sz="1600" dirty="0" smtClean="0">
                <a:solidFill>
                  <a:schemeClr val="tx1">
                    <a:lumMod val="50000"/>
                    <a:lumOff val="50000"/>
                  </a:schemeClr>
                </a:solidFill>
              </a:rPr>
              <a:t>externé </a:t>
            </a:r>
            <a:r>
              <a:rPr lang="sk-SK" sz="1600" dirty="0">
                <a:solidFill>
                  <a:schemeClr val="tx1">
                    <a:lumMod val="50000"/>
                    <a:lumOff val="50000"/>
                  </a:schemeClr>
                </a:solidFill>
              </a:rPr>
              <a:t>vedenie agendy personalistiky a miezd,</a:t>
            </a:r>
          </a:p>
          <a:p>
            <a:pPr marL="285750" indent="-285750" algn="just">
              <a:buFontTx/>
              <a:buChar char="-"/>
            </a:pPr>
            <a:r>
              <a:rPr lang="sk-SK" sz="1600" dirty="0" smtClean="0">
                <a:solidFill>
                  <a:schemeClr val="tx1">
                    <a:lumMod val="50000"/>
                    <a:lumOff val="50000"/>
                  </a:schemeClr>
                </a:solidFill>
              </a:rPr>
              <a:t>externé </a:t>
            </a:r>
            <a:r>
              <a:rPr lang="sk-SK" sz="1600" dirty="0">
                <a:solidFill>
                  <a:schemeClr val="tx1">
                    <a:lumMod val="50000"/>
                    <a:lumOff val="50000"/>
                  </a:schemeClr>
                </a:solidFill>
              </a:rPr>
              <a:t>zabezpečenie verejného obstarávania, prieskumu trhu,</a:t>
            </a:r>
          </a:p>
          <a:p>
            <a:pPr marL="285750" indent="-285750" algn="just">
              <a:buFontTx/>
              <a:buChar char="-"/>
            </a:pPr>
            <a:r>
              <a:rPr lang="sk-SK" sz="1600" dirty="0" smtClean="0">
                <a:solidFill>
                  <a:schemeClr val="tx1">
                    <a:lumMod val="50000"/>
                    <a:lumOff val="50000"/>
                  </a:schemeClr>
                </a:solidFill>
              </a:rPr>
              <a:t>externé </a:t>
            </a:r>
            <a:r>
              <a:rPr lang="sk-SK" sz="1600" dirty="0">
                <a:solidFill>
                  <a:schemeClr val="tx1">
                    <a:lumMod val="50000"/>
                    <a:lumOff val="50000"/>
                  </a:schemeClr>
                </a:solidFill>
              </a:rPr>
              <a:t>zabezpečenie hygieny (upratovanie, čistenie a pod.), </a:t>
            </a:r>
          </a:p>
          <a:p>
            <a:pPr marL="285750" indent="-285750" algn="just">
              <a:buFontTx/>
              <a:buChar char="-"/>
            </a:pPr>
            <a:r>
              <a:rPr lang="sk-SK" sz="1600" dirty="0" smtClean="0">
                <a:solidFill>
                  <a:schemeClr val="tx1">
                    <a:lumMod val="50000"/>
                    <a:lumOff val="50000"/>
                  </a:schemeClr>
                </a:solidFill>
              </a:rPr>
              <a:t>externé </a:t>
            </a:r>
            <a:r>
              <a:rPr lang="sk-SK" sz="1600" dirty="0">
                <a:solidFill>
                  <a:schemeClr val="tx1">
                    <a:lumMod val="50000"/>
                    <a:lumOff val="50000"/>
                  </a:schemeClr>
                </a:solidFill>
              </a:rPr>
              <a:t>zabezpečenie opráv a údržby majetku využívaného pre účely projektu,</a:t>
            </a:r>
          </a:p>
          <a:p>
            <a:pPr marL="285750" indent="-285750" algn="just">
              <a:buFontTx/>
              <a:buChar char="-"/>
            </a:pPr>
            <a:r>
              <a:rPr lang="sk-SK" sz="1600" dirty="0" smtClean="0">
                <a:solidFill>
                  <a:schemeClr val="tx1">
                    <a:lumMod val="50000"/>
                    <a:lumOff val="50000"/>
                  </a:schemeClr>
                </a:solidFill>
              </a:rPr>
              <a:t>externé </a:t>
            </a:r>
            <a:r>
              <a:rPr lang="sk-SK" sz="1600" dirty="0">
                <a:solidFill>
                  <a:schemeClr val="tx1">
                    <a:lumMod val="50000"/>
                    <a:lumOff val="50000"/>
                  </a:schemeClr>
                </a:solidFill>
              </a:rPr>
              <a:t>zabezpečenie prepravy tovaru a osôb, okrem osôb cieľovej skupiny a odborného personálu (napr. lektorov),</a:t>
            </a:r>
          </a:p>
          <a:p>
            <a:pPr marL="285750" indent="-285750" algn="just">
              <a:buFontTx/>
              <a:buChar char="-"/>
            </a:pPr>
            <a:r>
              <a:rPr lang="sk-SK" sz="1600" dirty="0" smtClean="0">
                <a:solidFill>
                  <a:schemeClr val="tx1">
                    <a:lumMod val="50000"/>
                    <a:lumOff val="50000"/>
                  </a:schemeClr>
                </a:solidFill>
              </a:rPr>
              <a:t>externé </a:t>
            </a:r>
            <a:r>
              <a:rPr lang="sk-SK" sz="1600" dirty="0">
                <a:solidFill>
                  <a:schemeClr val="tx1">
                    <a:lumMod val="50000"/>
                    <a:lumOff val="50000"/>
                  </a:schemeClr>
                </a:solidFill>
              </a:rPr>
              <a:t>zabezpečenie kontroly a odborného dohľadu,</a:t>
            </a:r>
          </a:p>
          <a:p>
            <a:pPr marL="285750" indent="-285750" algn="just">
              <a:spcAft>
                <a:spcPts val="600"/>
              </a:spcAft>
              <a:buFontTx/>
              <a:buChar char="-"/>
            </a:pPr>
            <a:r>
              <a:rPr lang="sk-SK" sz="1600" dirty="0" smtClean="0">
                <a:solidFill>
                  <a:schemeClr val="tx1">
                    <a:lumMod val="50000"/>
                    <a:lumOff val="50000"/>
                  </a:schemeClr>
                </a:solidFill>
              </a:rPr>
              <a:t>externé </a:t>
            </a:r>
            <a:r>
              <a:rPr lang="sk-SK" sz="1600" dirty="0">
                <a:solidFill>
                  <a:schemeClr val="tx1">
                    <a:lumMod val="50000"/>
                    <a:lumOff val="50000"/>
                  </a:schemeClr>
                </a:solidFill>
              </a:rPr>
              <a:t>zabezpečenie právneho poradenstva,</a:t>
            </a:r>
          </a:p>
          <a:p>
            <a:pPr marL="285750" indent="-285750" algn="just">
              <a:buFontTx/>
              <a:buChar char="-"/>
            </a:pPr>
            <a:r>
              <a:rPr lang="sk-SK" sz="1600" dirty="0">
                <a:solidFill>
                  <a:schemeClr val="tx1">
                    <a:lumMod val="50000"/>
                    <a:lumOff val="50000"/>
                  </a:schemeClr>
                </a:solidFill>
              </a:rPr>
              <a:t>bežné výdavky na obstaranie majetku,</a:t>
            </a:r>
          </a:p>
          <a:p>
            <a:pPr marL="285750" indent="-285750" algn="just">
              <a:buFontTx/>
              <a:buChar char="-"/>
            </a:pPr>
            <a:endParaRPr lang="sk-SK" dirty="0">
              <a:solidFill>
                <a:prstClr val="black">
                  <a:lumMod val="50000"/>
                  <a:lumOff val="50000"/>
                </a:prstClr>
              </a:solidFill>
            </a:endParaRPr>
          </a:p>
        </p:txBody>
      </p:sp>
    </p:spTree>
    <p:extLst>
      <p:ext uri="{BB962C8B-B14F-4D97-AF65-F5344CB8AC3E}">
        <p14:creationId xmlns:p14="http://schemas.microsoft.com/office/powerpoint/2010/main" val="37740137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fld id="{37310CA8-C2C3-B947-9133-D4751CA1B231}" type="slidenum">
              <a:rPr lang="en-US" smtClean="0">
                <a:solidFill>
                  <a:prstClr val="black">
                    <a:tint val="75000"/>
                  </a:prstClr>
                </a:solidFill>
              </a:rPr>
              <a:pPr/>
              <a:t>27</a:t>
            </a:fld>
            <a:endParaRPr lang="en-US">
              <a:solidFill>
                <a:prstClr val="black">
                  <a:tint val="75000"/>
                </a:prstClr>
              </a:solidFill>
            </a:endParaRPr>
          </a:p>
        </p:txBody>
      </p:sp>
      <p:sp>
        <p:nvSpPr>
          <p:cNvPr id="5" name="TextBox 12"/>
          <p:cNvSpPr txBox="1"/>
          <p:nvPr/>
        </p:nvSpPr>
        <p:spPr>
          <a:xfrm>
            <a:off x="306985" y="326789"/>
            <a:ext cx="8431795" cy="369332"/>
          </a:xfrm>
          <a:prstGeom prst="rect">
            <a:avLst/>
          </a:prstGeom>
          <a:noFill/>
        </p:spPr>
        <p:txBody>
          <a:bodyPr wrap="none" rtlCol="0">
            <a:spAutoFit/>
          </a:bodyPr>
          <a:lstStyle/>
          <a:p>
            <a:r>
              <a:rPr lang="sk-SK" dirty="0" smtClean="0">
                <a:solidFill>
                  <a:prstClr val="white"/>
                </a:solidFill>
                <a:latin typeface="Verdana" pitchFamily="34" charset="0"/>
                <a:ea typeface="Verdana" pitchFamily="34" charset="0"/>
                <a:cs typeface="Verdana" pitchFamily="34" charset="0"/>
              </a:rPr>
              <a:t>Paušálna sadzba na ostatné výdavky projektu – oprávnenosť výdavkov</a:t>
            </a:r>
            <a:endParaRPr lang="en-US" dirty="0">
              <a:solidFill>
                <a:prstClr val="white"/>
              </a:solidFill>
              <a:latin typeface="Verdana" pitchFamily="34" charset="0"/>
              <a:ea typeface="Verdana" pitchFamily="34" charset="0"/>
              <a:cs typeface="Verdana" pitchFamily="34" charset="0"/>
            </a:endParaRPr>
          </a:p>
        </p:txBody>
      </p:sp>
      <p:sp>
        <p:nvSpPr>
          <p:cNvPr id="6" name="Zástupný symbol obsahu 2"/>
          <p:cNvSpPr txBox="1">
            <a:spLocks/>
          </p:cNvSpPr>
          <p:nvPr/>
        </p:nvSpPr>
        <p:spPr>
          <a:xfrm>
            <a:off x="232899" y="1107280"/>
            <a:ext cx="8750261" cy="470453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2000" dirty="0">
              <a:solidFill>
                <a:prstClr val="black"/>
              </a:solidFill>
              <a:latin typeface="Verdana" pitchFamily="34" charset="0"/>
              <a:ea typeface="Verdana" pitchFamily="34" charset="0"/>
              <a:cs typeface="Verdana" pitchFamily="34" charset="0"/>
            </a:endParaRPr>
          </a:p>
          <a:p>
            <a:pPr algn="l"/>
            <a:endParaRPr lang="sk-SK" sz="2000" dirty="0">
              <a:solidFill>
                <a:prstClr val="black"/>
              </a:solidFill>
              <a:latin typeface="Verdana" pitchFamily="34" charset="0"/>
              <a:ea typeface="Verdana" pitchFamily="34" charset="0"/>
              <a:cs typeface="Verdana" pitchFamily="34" charset="0"/>
            </a:endParaRPr>
          </a:p>
        </p:txBody>
      </p:sp>
      <p:sp>
        <p:nvSpPr>
          <p:cNvPr id="2" name="Obdĺžnik 1"/>
          <p:cNvSpPr/>
          <p:nvPr/>
        </p:nvSpPr>
        <p:spPr>
          <a:xfrm>
            <a:off x="784582" y="1284717"/>
            <a:ext cx="7646894" cy="4478149"/>
          </a:xfrm>
          <a:prstGeom prst="rect">
            <a:avLst/>
          </a:prstGeom>
        </p:spPr>
        <p:txBody>
          <a:bodyPr wrap="square">
            <a:spAutoFit/>
          </a:bodyPr>
          <a:lstStyle/>
          <a:p>
            <a:pPr algn="just">
              <a:spcAft>
                <a:spcPts val="600"/>
              </a:spcAft>
            </a:pPr>
            <a:r>
              <a:rPr lang="sk-SK" sz="1200" b="1" dirty="0" smtClean="0">
                <a:solidFill>
                  <a:prstClr val="black"/>
                </a:solidFill>
              </a:rPr>
              <a:t>ostatné </a:t>
            </a:r>
            <a:r>
              <a:rPr lang="sk-SK" sz="1200" b="1" dirty="0">
                <a:solidFill>
                  <a:prstClr val="black"/>
                </a:solidFill>
              </a:rPr>
              <a:t>výdavky:</a:t>
            </a:r>
          </a:p>
          <a:p>
            <a:pPr algn="just">
              <a:spcAft>
                <a:spcPts val="600"/>
              </a:spcAft>
            </a:pPr>
            <a:r>
              <a:rPr lang="sk-SK" sz="1200" dirty="0">
                <a:solidFill>
                  <a:schemeClr val="tx1">
                    <a:lumMod val="50000"/>
                    <a:lumOff val="50000"/>
                  </a:schemeClr>
                </a:solidFill>
              </a:rPr>
              <a:t>-	prenájom zariadenia/vybavenia a priestorov, ktoré sú využívané na účely projektu,</a:t>
            </a:r>
          </a:p>
          <a:p>
            <a:pPr algn="just">
              <a:spcAft>
                <a:spcPts val="600"/>
              </a:spcAft>
            </a:pPr>
            <a:r>
              <a:rPr lang="sk-SK" sz="1200" dirty="0">
                <a:solidFill>
                  <a:schemeClr val="tx1">
                    <a:lumMod val="50000"/>
                    <a:lumOff val="50000"/>
                  </a:schemeClr>
                </a:solidFill>
              </a:rPr>
              <a:t>-	všetky výdavky súvisiace s publicitou a informovanosťou spojenou s realizáciou projektu, napr. propagačné </a:t>
            </a:r>
            <a:r>
              <a:rPr lang="sk-SK" sz="1200" dirty="0" smtClean="0">
                <a:solidFill>
                  <a:schemeClr val="tx1">
                    <a:lumMod val="50000"/>
                    <a:lumOff val="50000"/>
                  </a:schemeClr>
                </a:solidFill>
              </a:rPr>
              <a:t>	predmety </a:t>
            </a:r>
            <a:r>
              <a:rPr lang="sk-SK" sz="1200" dirty="0">
                <a:solidFill>
                  <a:schemeClr val="tx1">
                    <a:lumMod val="50000"/>
                    <a:lumOff val="50000"/>
                  </a:schemeClr>
                </a:solidFill>
              </a:rPr>
              <a:t>a letáky, tlačové konferencie o projekte (vrátane občerstvenia, prenájmu priestorov a pod.), </a:t>
            </a:r>
            <a:r>
              <a:rPr lang="sk-SK" sz="1200" dirty="0" smtClean="0">
                <a:solidFill>
                  <a:schemeClr val="tx1">
                    <a:lumMod val="50000"/>
                    <a:lumOff val="50000"/>
                  </a:schemeClr>
                </a:solidFill>
              </a:rPr>
              <a:t>	publikovaním </a:t>
            </a:r>
            <a:r>
              <a:rPr lang="sk-SK" sz="1200" dirty="0">
                <a:solidFill>
                  <a:schemeClr val="tx1">
                    <a:lumMod val="50000"/>
                    <a:lumOff val="50000"/>
                  </a:schemeClr>
                </a:solidFill>
              </a:rPr>
              <a:t>článkov o projekte, televíznych a rozhlasových relácií a pod.,</a:t>
            </a:r>
          </a:p>
          <a:p>
            <a:pPr algn="just">
              <a:spcAft>
                <a:spcPts val="600"/>
              </a:spcAft>
            </a:pPr>
            <a:r>
              <a:rPr lang="sk-SK" sz="1200" dirty="0">
                <a:solidFill>
                  <a:schemeClr val="tx1">
                    <a:lumMod val="50000"/>
                    <a:lumOff val="50000"/>
                  </a:schemeClr>
                </a:solidFill>
              </a:rPr>
              <a:t>-	poštovné a telekomunikačné poplatky,</a:t>
            </a:r>
          </a:p>
          <a:p>
            <a:pPr algn="just">
              <a:spcAft>
                <a:spcPts val="600"/>
              </a:spcAft>
            </a:pPr>
            <a:r>
              <a:rPr lang="sk-SK" sz="1200" dirty="0">
                <a:solidFill>
                  <a:schemeClr val="tx1">
                    <a:lumMod val="50000"/>
                    <a:lumOff val="50000"/>
                  </a:schemeClr>
                </a:solidFill>
              </a:rPr>
              <a:t>-	ceniny (poštové známky a kolky, stravné poukážky pre zamestnancov vykonávajúcich činnosti pre projekt),</a:t>
            </a:r>
          </a:p>
          <a:p>
            <a:pPr algn="just">
              <a:spcAft>
                <a:spcPts val="600"/>
              </a:spcAft>
            </a:pPr>
            <a:r>
              <a:rPr lang="sk-SK" sz="1200" dirty="0">
                <a:solidFill>
                  <a:schemeClr val="tx1">
                    <a:lumMod val="50000"/>
                    <a:lumOff val="50000"/>
                  </a:schemeClr>
                </a:solidFill>
              </a:rPr>
              <a:t>-	cestovné náhrady pre zamestnancov vykonávajúcich činnosti pre projekt,</a:t>
            </a:r>
          </a:p>
          <a:p>
            <a:pPr algn="just">
              <a:spcAft>
                <a:spcPts val="600"/>
              </a:spcAft>
            </a:pPr>
            <a:r>
              <a:rPr lang="sk-SK" sz="1200" dirty="0">
                <a:solidFill>
                  <a:schemeClr val="tx1">
                    <a:lumMod val="50000"/>
                    <a:lumOff val="50000"/>
                  </a:schemeClr>
                </a:solidFill>
              </a:rPr>
              <a:t>-	výdavky na prevádzku vozidla využívaného pri vykonávaní činnosti pre projekt,</a:t>
            </a:r>
          </a:p>
          <a:p>
            <a:pPr algn="just">
              <a:spcAft>
                <a:spcPts val="600"/>
              </a:spcAft>
            </a:pPr>
            <a:r>
              <a:rPr lang="sk-SK" sz="1200" dirty="0">
                <a:solidFill>
                  <a:schemeClr val="tx1">
                    <a:lumMod val="50000"/>
                    <a:lumOff val="50000"/>
                  </a:schemeClr>
                </a:solidFill>
              </a:rPr>
              <a:t>-	výdavky na energie ako sú voda, plyn, elektrická energia a pod., ktoré vznikli v súvislosti s vykonávanými </a:t>
            </a:r>
            <a:r>
              <a:rPr lang="sk-SK" sz="1200" dirty="0" smtClean="0">
                <a:solidFill>
                  <a:schemeClr val="tx1">
                    <a:lumMod val="50000"/>
                    <a:lumOff val="50000"/>
                  </a:schemeClr>
                </a:solidFill>
              </a:rPr>
              <a:t>	činnosťami </a:t>
            </a:r>
            <a:r>
              <a:rPr lang="sk-SK" sz="1200" dirty="0">
                <a:solidFill>
                  <a:schemeClr val="tx1">
                    <a:lumMod val="50000"/>
                    <a:lumOff val="50000"/>
                  </a:schemeClr>
                </a:solidFill>
              </a:rPr>
              <a:t>pre projekt, </a:t>
            </a:r>
          </a:p>
          <a:p>
            <a:pPr algn="just">
              <a:spcAft>
                <a:spcPts val="600"/>
              </a:spcAft>
            </a:pPr>
            <a:r>
              <a:rPr lang="sk-SK" sz="1200" dirty="0">
                <a:solidFill>
                  <a:schemeClr val="tx1">
                    <a:lumMod val="50000"/>
                    <a:lumOff val="50000"/>
                  </a:schemeClr>
                </a:solidFill>
              </a:rPr>
              <a:t>-	odpisy majetku využívaného pri činnostiach projektu,</a:t>
            </a:r>
          </a:p>
          <a:p>
            <a:pPr algn="just">
              <a:spcAft>
                <a:spcPts val="600"/>
              </a:spcAft>
            </a:pPr>
            <a:r>
              <a:rPr lang="sk-SK" sz="1200" dirty="0">
                <a:solidFill>
                  <a:schemeClr val="tx1">
                    <a:lumMod val="50000"/>
                    <a:lumOff val="50000"/>
                  </a:schemeClr>
                </a:solidFill>
              </a:rPr>
              <a:t>-	výdavky na obstaranie spotrebného tovaru a prevádzkového materiálu (papier, písacie potreby, čistiace </a:t>
            </a:r>
            <a:r>
              <a:rPr lang="sk-SK" sz="1200" dirty="0" smtClean="0">
                <a:solidFill>
                  <a:schemeClr val="tx1">
                    <a:lumMod val="50000"/>
                    <a:lumOff val="50000"/>
                  </a:schemeClr>
                </a:solidFill>
              </a:rPr>
              <a:t>	prostriedky </a:t>
            </a:r>
            <a:r>
              <a:rPr lang="sk-SK" sz="1200" dirty="0">
                <a:solidFill>
                  <a:schemeClr val="tx1">
                    <a:lumMod val="50000"/>
                    <a:lumOff val="50000"/>
                  </a:schemeClr>
                </a:solidFill>
              </a:rPr>
              <a:t>a pod.),</a:t>
            </a:r>
          </a:p>
          <a:p>
            <a:pPr algn="just">
              <a:spcAft>
                <a:spcPts val="600"/>
              </a:spcAft>
            </a:pPr>
            <a:r>
              <a:rPr lang="sk-SK" sz="1200" dirty="0">
                <a:solidFill>
                  <a:schemeClr val="tx1">
                    <a:lumMod val="50000"/>
                    <a:lumOff val="50000"/>
                  </a:schemeClr>
                </a:solidFill>
              </a:rPr>
              <a:t>-	výdavky na úhradu poplatkov, napr. notárskych, správnych, bankových poplatkov,</a:t>
            </a:r>
          </a:p>
          <a:p>
            <a:pPr algn="just">
              <a:spcAft>
                <a:spcPts val="600"/>
              </a:spcAft>
            </a:pPr>
            <a:r>
              <a:rPr lang="sk-SK" sz="1200" dirty="0">
                <a:solidFill>
                  <a:schemeClr val="tx1">
                    <a:lumMod val="50000"/>
                    <a:lumOff val="50000"/>
                  </a:schemeClr>
                </a:solidFill>
              </a:rPr>
              <a:t>-	výdavky na poradenstvo (právne, daňové, účtovné a pod.),</a:t>
            </a:r>
          </a:p>
          <a:p>
            <a:pPr algn="just">
              <a:spcAft>
                <a:spcPts val="600"/>
              </a:spcAft>
            </a:pPr>
            <a:r>
              <a:rPr lang="sk-SK" sz="1200" dirty="0">
                <a:solidFill>
                  <a:schemeClr val="tx1">
                    <a:lumMod val="50000"/>
                    <a:lumOff val="50000"/>
                  </a:schemeClr>
                </a:solidFill>
              </a:rPr>
              <a:t>-	poistenie majetku,</a:t>
            </a:r>
          </a:p>
          <a:p>
            <a:pPr algn="just">
              <a:spcAft>
                <a:spcPts val="600"/>
              </a:spcAft>
            </a:pPr>
            <a:r>
              <a:rPr lang="sk-SK" sz="1200" dirty="0">
                <a:solidFill>
                  <a:schemeClr val="tx1">
                    <a:lumMod val="50000"/>
                    <a:lumOff val="50000"/>
                  </a:schemeClr>
                </a:solidFill>
              </a:rPr>
              <a:t>-	správa informačných systémov</a:t>
            </a:r>
            <a:r>
              <a:rPr lang="sk-SK" sz="1200" dirty="0" smtClean="0">
                <a:solidFill>
                  <a:schemeClr val="tx1">
                    <a:lumMod val="50000"/>
                    <a:lumOff val="50000"/>
                  </a:schemeClr>
                </a:solidFill>
              </a:rPr>
              <a:t>.</a:t>
            </a:r>
            <a:endParaRPr lang="sk-SK" sz="1200" dirty="0">
              <a:solidFill>
                <a:schemeClr val="tx1">
                  <a:lumMod val="50000"/>
                  <a:lumOff val="50000"/>
                </a:schemeClr>
              </a:solidFill>
            </a:endParaRPr>
          </a:p>
        </p:txBody>
      </p:sp>
    </p:spTree>
    <p:extLst>
      <p:ext uri="{BB962C8B-B14F-4D97-AF65-F5344CB8AC3E}">
        <p14:creationId xmlns:p14="http://schemas.microsoft.com/office/powerpoint/2010/main" val="41813066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fld id="{37310CA8-C2C3-B947-9133-D4751CA1B231}" type="slidenum">
              <a:rPr lang="en-US" smtClean="0">
                <a:solidFill>
                  <a:prstClr val="black">
                    <a:tint val="75000"/>
                  </a:prstClr>
                </a:solidFill>
              </a:rPr>
              <a:pPr/>
              <a:t>28</a:t>
            </a:fld>
            <a:endParaRPr lang="en-US">
              <a:solidFill>
                <a:prstClr val="black">
                  <a:tint val="75000"/>
                </a:prstClr>
              </a:solidFill>
            </a:endParaRPr>
          </a:p>
        </p:txBody>
      </p:sp>
      <p:sp>
        <p:nvSpPr>
          <p:cNvPr id="5" name="TextBox 12"/>
          <p:cNvSpPr txBox="1"/>
          <p:nvPr/>
        </p:nvSpPr>
        <p:spPr>
          <a:xfrm>
            <a:off x="306985" y="326789"/>
            <a:ext cx="8431795" cy="369332"/>
          </a:xfrm>
          <a:prstGeom prst="rect">
            <a:avLst/>
          </a:prstGeom>
          <a:noFill/>
        </p:spPr>
        <p:txBody>
          <a:bodyPr wrap="none" rtlCol="0">
            <a:spAutoFit/>
          </a:bodyPr>
          <a:lstStyle/>
          <a:p>
            <a:r>
              <a:rPr lang="sk-SK" dirty="0" smtClean="0">
                <a:solidFill>
                  <a:prstClr val="white"/>
                </a:solidFill>
                <a:latin typeface="Verdana" pitchFamily="34" charset="0"/>
                <a:ea typeface="Verdana" pitchFamily="34" charset="0"/>
                <a:cs typeface="Verdana" pitchFamily="34" charset="0"/>
              </a:rPr>
              <a:t>Paušálna sadzba na ostatné výdavky projektu – oprávnenosť výdavkov</a:t>
            </a:r>
            <a:endParaRPr lang="en-US" dirty="0">
              <a:solidFill>
                <a:prstClr val="white"/>
              </a:solidFill>
              <a:latin typeface="Verdana" pitchFamily="34" charset="0"/>
              <a:ea typeface="Verdana" pitchFamily="34" charset="0"/>
              <a:cs typeface="Verdana" pitchFamily="34" charset="0"/>
            </a:endParaRPr>
          </a:p>
        </p:txBody>
      </p:sp>
      <p:sp>
        <p:nvSpPr>
          <p:cNvPr id="6" name="Zástupný symbol obsahu 2"/>
          <p:cNvSpPr txBox="1">
            <a:spLocks/>
          </p:cNvSpPr>
          <p:nvPr/>
        </p:nvSpPr>
        <p:spPr>
          <a:xfrm>
            <a:off x="232899" y="1107280"/>
            <a:ext cx="8750261" cy="470453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12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endParaRPr lang="sk-SK" sz="2000" dirty="0">
              <a:solidFill>
                <a:prstClr val="black"/>
              </a:solidFill>
              <a:latin typeface="Verdana" pitchFamily="34" charset="0"/>
              <a:ea typeface="Verdana" pitchFamily="34" charset="0"/>
              <a:cs typeface="Verdana" pitchFamily="34" charset="0"/>
            </a:endParaRPr>
          </a:p>
          <a:p>
            <a:pPr algn="l"/>
            <a:endParaRPr lang="sk-SK" sz="2000" dirty="0">
              <a:solidFill>
                <a:prstClr val="black"/>
              </a:solidFill>
              <a:latin typeface="Verdana" pitchFamily="34" charset="0"/>
              <a:ea typeface="Verdana" pitchFamily="34" charset="0"/>
              <a:cs typeface="Verdana" pitchFamily="34" charset="0"/>
            </a:endParaRPr>
          </a:p>
        </p:txBody>
      </p:sp>
      <p:sp>
        <p:nvSpPr>
          <p:cNvPr id="2" name="Obdĺžnik 1"/>
          <p:cNvSpPr/>
          <p:nvPr/>
        </p:nvSpPr>
        <p:spPr>
          <a:xfrm>
            <a:off x="784582" y="1284717"/>
            <a:ext cx="7646894" cy="3400931"/>
          </a:xfrm>
          <a:prstGeom prst="rect">
            <a:avLst/>
          </a:prstGeom>
        </p:spPr>
        <p:txBody>
          <a:bodyPr wrap="square">
            <a:spAutoFit/>
          </a:bodyPr>
          <a:lstStyle/>
          <a:p>
            <a:pPr algn="just"/>
            <a:r>
              <a:rPr lang="sk-SK" sz="1400" b="1" dirty="0">
                <a:solidFill>
                  <a:schemeClr val="tx1">
                    <a:lumMod val="50000"/>
                    <a:lumOff val="50000"/>
                  </a:schemeClr>
                </a:solidFill>
              </a:rPr>
              <a:t>V priebehu implementácie projektov RO pre OP EVS v procese administratívnej finančnej kontroly realizuje 100% kontrolu reálne vykazovaných priamych mzdových výdavkov </a:t>
            </a:r>
            <a:r>
              <a:rPr lang="sk-SK" sz="1400" b="1" dirty="0">
                <a:solidFill>
                  <a:schemeClr val="tx2"/>
                </a:solidFill>
              </a:rPr>
              <a:t>a zároveň kontroluje správnu aplikáciu paušálnej sadzby, a to</a:t>
            </a:r>
            <a:r>
              <a:rPr lang="sk-SK" sz="1400" b="1" dirty="0" smtClean="0">
                <a:solidFill>
                  <a:schemeClr val="tx2"/>
                </a:solidFill>
              </a:rPr>
              <a:t>:</a:t>
            </a:r>
          </a:p>
          <a:p>
            <a:pPr algn="just"/>
            <a:endParaRPr lang="sk-SK" sz="1400" b="1" dirty="0">
              <a:solidFill>
                <a:prstClr val="black"/>
              </a:solidFill>
            </a:endParaRPr>
          </a:p>
          <a:p>
            <a:pPr algn="just">
              <a:spcAft>
                <a:spcPts val="600"/>
              </a:spcAft>
              <a:tabLst>
                <a:tab pos="268288" algn="l"/>
              </a:tabLst>
            </a:pPr>
            <a:r>
              <a:rPr lang="sk-SK" sz="1400" dirty="0" smtClean="0">
                <a:solidFill>
                  <a:schemeClr val="tx1">
                    <a:lumMod val="50000"/>
                    <a:lumOff val="50000"/>
                  </a:schemeClr>
                </a:solidFill>
              </a:rPr>
              <a:t>- 	</a:t>
            </a:r>
            <a:r>
              <a:rPr lang="sk-SK" sz="1400" dirty="0" smtClean="0"/>
              <a:t>dodržiavanie </a:t>
            </a:r>
            <a:r>
              <a:rPr lang="sk-SK" sz="1400" dirty="0"/>
              <a:t>stanovenej výšky paušálnej sadzby,</a:t>
            </a:r>
          </a:p>
          <a:p>
            <a:pPr marL="285750" indent="-285750" algn="just">
              <a:buFontTx/>
              <a:buChar char="-"/>
              <a:tabLst>
                <a:tab pos="88900" algn="l"/>
              </a:tabLst>
            </a:pPr>
            <a:r>
              <a:rPr lang="sk-SK" sz="1400" dirty="0" smtClean="0"/>
              <a:t>správnosť </a:t>
            </a:r>
            <a:r>
              <a:rPr lang="sk-SK" sz="1400" dirty="0"/>
              <a:t>matematického výpočtu výdavkov financovaných prostredníctvom paušálnej sadzby zo </a:t>
            </a:r>
            <a:r>
              <a:rPr lang="sk-SK" sz="1400" dirty="0" smtClean="0"/>
              <a:t>stanovenej </a:t>
            </a:r>
            <a:r>
              <a:rPr lang="sk-SK" sz="1400" dirty="0"/>
              <a:t>základne</a:t>
            </a:r>
            <a:r>
              <a:rPr lang="sk-SK" sz="1400" dirty="0" smtClean="0"/>
              <a:t>.</a:t>
            </a:r>
          </a:p>
          <a:p>
            <a:pPr marL="285750" indent="-285750" algn="just">
              <a:buFontTx/>
              <a:buChar char="-"/>
              <a:tabLst>
                <a:tab pos="88900" algn="l"/>
              </a:tabLst>
            </a:pPr>
            <a:endParaRPr lang="sk-SK" sz="1400" dirty="0">
              <a:solidFill>
                <a:schemeClr val="tx1">
                  <a:lumMod val="50000"/>
                  <a:lumOff val="50000"/>
                </a:schemeClr>
              </a:solidFill>
            </a:endParaRPr>
          </a:p>
          <a:p>
            <a:pPr algn="just">
              <a:spcAft>
                <a:spcPts val="600"/>
              </a:spcAft>
            </a:pPr>
            <a:r>
              <a:rPr lang="sk-SK" sz="1400" i="1" dirty="0"/>
              <a:t>RO pre OP EVS overuje realizáciu aktivít projektu, plnenie stanovených cieľov a merateľných ukazovateľov projektov pri ktorých sa uplatňujú procesy zjednodušeného vykazovania výdavkov prostredníctvom štandardných postupov </a:t>
            </a:r>
            <a:r>
              <a:rPr lang="sk-SK" sz="1400" i="1" dirty="0" smtClean="0"/>
              <a:t>(Monitorovanie </a:t>
            </a:r>
            <a:r>
              <a:rPr lang="sk-SK" sz="1400" i="1" dirty="0"/>
              <a:t>projektov, Kontrola projektov). </a:t>
            </a:r>
            <a:r>
              <a:rPr lang="sk-SK" sz="1400" i="1" dirty="0" smtClean="0"/>
              <a:t>Zistenie </a:t>
            </a:r>
            <a:r>
              <a:rPr lang="sk-SK" sz="1400" i="1" dirty="0"/>
              <a:t>nesúladu medzi plánovaným naplnením hodnôt merateľných ukazovateľov a skutočným stavom napĺňania môže mať za následok pomerné krátenie reálne vykazovaných priamych výdavkov a nim zodpovedajúcej pomernej časti ostatných výdavkov určených paušálnou sadzbou v zmysle postupov definovaných v aktuálnej verzii Príručky pre prijímateľa OP EVS (časť 2.2 Monitorovanie projektu).</a:t>
            </a:r>
          </a:p>
        </p:txBody>
      </p:sp>
    </p:spTree>
    <p:extLst>
      <p:ext uri="{BB962C8B-B14F-4D97-AF65-F5344CB8AC3E}">
        <p14:creationId xmlns:p14="http://schemas.microsoft.com/office/powerpoint/2010/main" val="3916217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fld id="{37310CA8-C2C3-B947-9133-D4751CA1B231}" type="slidenum">
              <a:rPr lang="en-US" smtClean="0">
                <a:solidFill>
                  <a:prstClr val="black">
                    <a:tint val="75000"/>
                  </a:prstClr>
                </a:solidFill>
              </a:rPr>
              <a:pPr/>
              <a:t>3</a:t>
            </a:fld>
            <a:endParaRPr lang="en-US">
              <a:solidFill>
                <a:prstClr val="black">
                  <a:tint val="75000"/>
                </a:prstClr>
              </a:solidFill>
            </a:endParaRPr>
          </a:p>
        </p:txBody>
      </p:sp>
      <p:sp>
        <p:nvSpPr>
          <p:cNvPr id="6" name="Zástupný symbol obsahu 2"/>
          <p:cNvSpPr txBox="1">
            <a:spLocks/>
          </p:cNvSpPr>
          <p:nvPr/>
        </p:nvSpPr>
        <p:spPr>
          <a:xfrm>
            <a:off x="187262" y="1224116"/>
            <a:ext cx="8750261" cy="441240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SzPct val="110000"/>
            </a:pPr>
            <a:endParaRPr lang="sk-SK" sz="1600" dirty="0" smtClean="0">
              <a:solidFill>
                <a:prstClr val="black">
                  <a:lumMod val="75000"/>
                  <a:lumOff val="25000"/>
                </a:prstClr>
              </a:solidFill>
              <a:latin typeface="Verdana" pitchFamily="34" charset="0"/>
              <a:ea typeface="Verdana" pitchFamily="34" charset="0"/>
              <a:cs typeface="Verdana" pitchFamily="34" charset="0"/>
            </a:endParaRPr>
          </a:p>
          <a:p>
            <a:pPr algn="l">
              <a:buSzPct val="110000"/>
            </a:pPr>
            <a:r>
              <a:rPr lang="sk-SK" sz="1800" b="1" i="1" dirty="0" smtClean="0">
                <a:solidFill>
                  <a:prstClr val="black"/>
                </a:solidFill>
                <a:latin typeface="Verdana" panose="020B0604030504040204" pitchFamily="34" charset="0"/>
                <a:ea typeface="Verdana" panose="020B0604030504040204" pitchFamily="34" charset="0"/>
                <a:cs typeface="Verdana" panose="020B0604030504040204" pitchFamily="34" charset="0"/>
              </a:rPr>
              <a:t>Všeobecné ustanovenia pre personálne výdavky projektu:</a:t>
            </a:r>
          </a:p>
          <a:p>
            <a:pPr algn="l">
              <a:buSzPct val="110000"/>
            </a:pPr>
            <a:endParaRPr lang="sk-SK" sz="1600" b="1"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buSzPct val="110000"/>
            </a:pPr>
            <a:endParaRPr lang="sk-SK" sz="1600" b="1"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l">
              <a:buSzPct val="110000"/>
              <a:buFont typeface="Arial" panose="020B0604020202020204" pitchFamily="34" charset="0"/>
              <a:buChar char="•"/>
            </a:pPr>
            <a:r>
              <a:rPr lang="sk-SK" sz="18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musia </a:t>
            </a:r>
            <a:r>
              <a:rPr lang="sk-SK" sz="1800" i="1" dirty="0">
                <a:solidFill>
                  <a:schemeClr val="tx1"/>
                </a:solidFill>
                <a:latin typeface="Verdana" panose="020B0604030504040204" pitchFamily="34" charset="0"/>
                <a:ea typeface="Verdana" panose="020B0604030504040204" pitchFamily="34" charset="0"/>
                <a:cs typeface="Verdana" panose="020B0604030504040204" pitchFamily="34" charset="0"/>
              </a:rPr>
              <a:t>súvisieť s realizáciou </a:t>
            </a:r>
            <a:r>
              <a:rPr lang="sk-SK" sz="18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projektu</a:t>
            </a:r>
          </a:p>
          <a:p>
            <a:pPr marL="285750" indent="-285750" algn="l">
              <a:buSzPct val="110000"/>
              <a:buFont typeface="Arial" panose="020B0604020202020204" pitchFamily="34" charset="0"/>
              <a:buChar char="•"/>
            </a:pPr>
            <a:endParaRPr lang="sk-SK" sz="1800" i="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lgn="l">
              <a:buSzPct val="110000"/>
              <a:buFont typeface="Arial" panose="020B0604020202020204" pitchFamily="34" charset="0"/>
              <a:buChar char="•"/>
            </a:pPr>
            <a:r>
              <a:rPr lang="sk-SK" sz="18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musia </a:t>
            </a:r>
            <a:r>
              <a:rPr lang="sk-SK" sz="1800" i="1" dirty="0">
                <a:solidFill>
                  <a:schemeClr val="tx1"/>
                </a:solidFill>
                <a:latin typeface="Verdana" panose="020B0604030504040204" pitchFamily="34" charset="0"/>
                <a:ea typeface="Verdana" panose="020B0604030504040204" pitchFamily="34" charset="0"/>
                <a:cs typeface="Verdana" panose="020B0604030504040204" pitchFamily="34" charset="0"/>
              </a:rPr>
              <a:t>byť pre dosiahnutie cieľov projektu </a:t>
            </a:r>
            <a:r>
              <a:rPr lang="sk-SK" sz="18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nevyhnutné</a:t>
            </a:r>
          </a:p>
          <a:p>
            <a:pPr marL="285750" indent="-285750" algn="l">
              <a:buSzPct val="110000"/>
              <a:buFont typeface="Arial" panose="020B0604020202020204" pitchFamily="34" charset="0"/>
              <a:buChar char="•"/>
            </a:pPr>
            <a:endParaRPr lang="sk-SK" sz="1800" i="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lgn="l">
              <a:buSzPct val="110000"/>
              <a:buFont typeface="Arial" panose="020B0604020202020204" pitchFamily="34" charset="0"/>
              <a:buChar char="•"/>
            </a:pPr>
            <a:r>
              <a:rPr lang="sk-SK" sz="18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musia spĺňať </a:t>
            </a:r>
            <a:r>
              <a:rPr lang="sk-SK" sz="1800" i="1" dirty="0">
                <a:solidFill>
                  <a:schemeClr val="tx1"/>
                </a:solidFill>
                <a:latin typeface="Verdana" panose="020B0604030504040204" pitchFamily="34" charset="0"/>
                <a:ea typeface="Verdana" panose="020B0604030504040204" pitchFamily="34" charset="0"/>
                <a:cs typeface="Verdana" panose="020B0604030504040204" pitchFamily="34" charset="0"/>
              </a:rPr>
              <a:t>pravidlá hospodárnosti, efektívnosti, účelnosti a </a:t>
            </a:r>
            <a:r>
              <a:rPr lang="sk-SK" sz="18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účinnosti</a:t>
            </a:r>
          </a:p>
          <a:p>
            <a:pPr marL="285750" indent="-285750" algn="l">
              <a:buSzPct val="110000"/>
              <a:buFont typeface="Arial" panose="020B0604020202020204" pitchFamily="34" charset="0"/>
              <a:buChar char="•"/>
            </a:pPr>
            <a:endParaRPr lang="sk-SK" sz="1800" i="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buSzPct val="110000"/>
            </a:pPr>
            <a:endParaRPr lang="sk-SK" sz="1200" dirty="0">
              <a:solidFill>
                <a:srgbClr val="4BACC6">
                  <a:lumMod val="75000"/>
                </a:srgbClr>
              </a:solidFill>
              <a:latin typeface="Verdana" panose="020B0604030504040204" pitchFamily="34" charset="0"/>
              <a:ea typeface="Verdana" panose="020B0604030504040204" pitchFamily="34" charset="0"/>
              <a:cs typeface="Verdana" panose="020B0604030504040204" pitchFamily="34" charset="0"/>
            </a:endParaRPr>
          </a:p>
          <a:p>
            <a:pPr algn="l">
              <a:buSzPct val="110000"/>
            </a:pPr>
            <a:endParaRPr lang="sk-SK" sz="1200" dirty="0" smtClean="0">
              <a:solidFill>
                <a:srgbClr val="4BACC6">
                  <a:lumMod val="75000"/>
                </a:srgbClr>
              </a:solidFill>
              <a:latin typeface="Verdana" panose="020B0604030504040204" pitchFamily="34" charset="0"/>
              <a:ea typeface="Verdana" panose="020B0604030504040204" pitchFamily="34" charset="0"/>
              <a:cs typeface="Verdana" panose="020B0604030504040204" pitchFamily="34" charset="0"/>
            </a:endParaRPr>
          </a:p>
          <a:p>
            <a:pPr algn="l">
              <a:buSzPct val="110000"/>
            </a:pPr>
            <a:endParaRPr lang="sk-SK" sz="1200" dirty="0">
              <a:solidFill>
                <a:srgbClr val="4BACC6">
                  <a:lumMod val="75000"/>
                </a:srgbClr>
              </a:solidFill>
              <a:latin typeface="Verdana" panose="020B0604030504040204" pitchFamily="34" charset="0"/>
              <a:ea typeface="Verdana" panose="020B0604030504040204" pitchFamily="34" charset="0"/>
              <a:cs typeface="Verdana" panose="020B0604030504040204" pitchFamily="34" charset="0"/>
            </a:endParaRPr>
          </a:p>
          <a:p>
            <a:pPr algn="l">
              <a:buSzPct val="110000"/>
            </a:pPr>
            <a:endParaRPr lang="sk-SK" sz="1200" dirty="0" smtClean="0">
              <a:solidFill>
                <a:srgbClr val="4BACC6">
                  <a:lumMod val="75000"/>
                </a:srgbClr>
              </a:solidFill>
              <a:latin typeface="Verdana" panose="020B0604030504040204" pitchFamily="34" charset="0"/>
              <a:ea typeface="Verdana" panose="020B0604030504040204" pitchFamily="34" charset="0"/>
              <a:cs typeface="Verdana" panose="020B0604030504040204" pitchFamily="34" charset="0"/>
            </a:endParaRPr>
          </a:p>
          <a:p>
            <a:pPr algn="l">
              <a:buSzPct val="110000"/>
            </a:pPr>
            <a:endParaRPr lang="sk-SK" sz="1200" dirty="0">
              <a:solidFill>
                <a:srgbClr val="4BACC6">
                  <a:lumMod val="75000"/>
                </a:srgbClr>
              </a:solidFill>
              <a:latin typeface="Verdana" panose="020B0604030504040204" pitchFamily="34" charset="0"/>
              <a:ea typeface="Verdana" panose="020B0604030504040204" pitchFamily="34" charset="0"/>
              <a:cs typeface="Verdana" panose="020B0604030504040204" pitchFamily="34" charset="0"/>
            </a:endParaRPr>
          </a:p>
          <a:p>
            <a:pPr algn="l">
              <a:buSzPct val="110000"/>
            </a:pPr>
            <a:endParaRPr lang="sk-SK" sz="1200" dirty="0" smtClean="0">
              <a:solidFill>
                <a:srgbClr val="4BACC6">
                  <a:lumMod val="75000"/>
                </a:srgbClr>
              </a:solidFill>
              <a:latin typeface="Verdana" panose="020B0604030504040204" pitchFamily="34" charset="0"/>
              <a:ea typeface="Verdana" panose="020B0604030504040204" pitchFamily="34" charset="0"/>
              <a:cs typeface="Verdana" panose="020B0604030504040204" pitchFamily="34" charset="0"/>
            </a:endParaRPr>
          </a:p>
          <a:p>
            <a:pPr algn="l">
              <a:buSzPct val="110000"/>
            </a:pPr>
            <a:endParaRPr lang="sk-SK" sz="1200" dirty="0">
              <a:solidFill>
                <a:srgbClr val="4BACC6">
                  <a:lumMod val="75000"/>
                </a:srgbClr>
              </a:solidFill>
              <a:latin typeface="Verdana" panose="020B0604030504040204" pitchFamily="34" charset="0"/>
              <a:ea typeface="Verdana" panose="020B0604030504040204" pitchFamily="34" charset="0"/>
              <a:cs typeface="Verdana" panose="020B0604030504040204" pitchFamily="34" charset="0"/>
            </a:endParaRPr>
          </a:p>
          <a:p>
            <a:pPr algn="l">
              <a:buSzPct val="110000"/>
            </a:pPr>
            <a:endParaRPr lang="sk-SK" sz="16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l">
              <a:buSzPct val="110000"/>
            </a:pPr>
            <a:r>
              <a:rPr lang="sk-SK" sz="1600" dirty="0">
                <a:solidFill>
                  <a:prstClr val="black"/>
                </a:solidFill>
              </a:rPr>
              <a:t>		</a:t>
            </a:r>
            <a:r>
              <a:rPr lang="sk-SK" sz="1600" dirty="0">
                <a:solidFill>
                  <a:prstClr val="black">
                    <a:tint val="75000"/>
                  </a:prstClr>
                </a:solidFill>
              </a:rPr>
              <a:t> 		</a:t>
            </a:r>
          </a:p>
          <a:p>
            <a:pPr marL="457200" indent="-457200" algn="l">
              <a:buFont typeface="Arial" panose="020B0604020202020204" pitchFamily="34" charset="0"/>
              <a:buChar char="•"/>
            </a:pPr>
            <a:endParaRPr lang="sk-SK" sz="1600" dirty="0">
              <a:solidFill>
                <a:prstClr val="black">
                  <a:tint val="75000"/>
                </a:prstClr>
              </a:solidFill>
            </a:endParaRPr>
          </a:p>
          <a:p>
            <a:pPr algn="just"/>
            <a:endParaRPr lang="sk-SK" sz="2000" dirty="0">
              <a:solidFill>
                <a:prstClr val="black">
                  <a:lumMod val="75000"/>
                  <a:lumOff val="25000"/>
                </a:prstClr>
              </a:solidFill>
              <a:latin typeface="Verdana" pitchFamily="34" charset="0"/>
              <a:ea typeface="Verdana" pitchFamily="34" charset="0"/>
              <a:cs typeface="Verdana" pitchFamily="34" charset="0"/>
            </a:endParaRPr>
          </a:p>
          <a:p>
            <a:pPr algn="just">
              <a:buFont typeface="Arial"/>
              <a:buBlip>
                <a:blip r:embed="rId3"/>
              </a:buBlip>
            </a:pPr>
            <a:endParaRPr lang="sk-SK" sz="2000" dirty="0">
              <a:solidFill>
                <a:prstClr val="black">
                  <a:lumMod val="75000"/>
                  <a:lumOff val="25000"/>
                </a:prst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296432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fld id="{37310CA8-C2C3-B947-9133-D4751CA1B231}" type="slidenum">
              <a:rPr lang="en-US" smtClean="0"/>
              <a:pPr/>
              <a:t>4</a:t>
            </a:fld>
            <a:endParaRPr lang="en-US"/>
          </a:p>
        </p:txBody>
      </p:sp>
      <p:sp>
        <p:nvSpPr>
          <p:cNvPr id="5" name="TextBox 12"/>
          <p:cNvSpPr txBox="1"/>
          <p:nvPr/>
        </p:nvSpPr>
        <p:spPr>
          <a:xfrm>
            <a:off x="187262" y="273201"/>
            <a:ext cx="5193076" cy="461665"/>
          </a:xfrm>
          <a:prstGeom prst="rect">
            <a:avLst/>
          </a:prstGeom>
          <a:noFill/>
        </p:spPr>
        <p:txBody>
          <a:bodyPr wrap="square" rtlCol="0">
            <a:spAutoFit/>
          </a:bodyPr>
          <a:lstStyle/>
          <a:p>
            <a:r>
              <a:rPr lang="sk-SK" sz="2400" b="1" i="1" cap="small" dirty="0" smtClean="0">
                <a:solidFill>
                  <a:prstClr val="white"/>
                </a:solidFill>
                <a:latin typeface="Verdana" pitchFamily="34" charset="0"/>
                <a:ea typeface="Verdana" pitchFamily="34" charset="0"/>
                <a:cs typeface="Verdana" pitchFamily="34" charset="0"/>
              </a:rPr>
              <a:t>Oprávnené výdavky</a:t>
            </a:r>
            <a:endParaRPr lang="en-US" sz="2400" b="1" i="1" cap="small" dirty="0">
              <a:solidFill>
                <a:prstClr val="white"/>
              </a:solidFill>
              <a:latin typeface="Verdana" pitchFamily="34" charset="0"/>
              <a:ea typeface="Verdana" pitchFamily="34" charset="0"/>
              <a:cs typeface="Verdana" pitchFamily="34" charset="0"/>
            </a:endParaRPr>
          </a:p>
        </p:txBody>
      </p:sp>
      <p:sp>
        <p:nvSpPr>
          <p:cNvPr id="6" name="Zástupný symbol obsahu 2"/>
          <p:cNvSpPr txBox="1">
            <a:spLocks/>
          </p:cNvSpPr>
          <p:nvPr/>
        </p:nvSpPr>
        <p:spPr>
          <a:xfrm>
            <a:off x="252383" y="1096743"/>
            <a:ext cx="8559923" cy="427058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r>
              <a:rPr lang="sk-SK" sz="1800" b="1" i="1" dirty="0" smtClean="0">
                <a:solidFill>
                  <a:schemeClr val="tx1">
                    <a:lumMod val="75000"/>
                    <a:lumOff val="25000"/>
                  </a:schemeClr>
                </a:solidFill>
                <a:latin typeface="Verdana" pitchFamily="34" charset="0"/>
                <a:ea typeface="Verdana" pitchFamily="34" charset="0"/>
                <a:cs typeface="Verdana" pitchFamily="34" charset="0"/>
              </a:rPr>
              <a:t>Oprávneným výdavkom je výdavok:</a:t>
            </a:r>
          </a:p>
          <a:p>
            <a:pPr algn="just"/>
            <a:endParaRPr lang="sk-SK" sz="1000" i="1" dirty="0" smtClean="0">
              <a:solidFill>
                <a:schemeClr val="tx1"/>
              </a:solidFill>
              <a:latin typeface="Verdana" pitchFamily="34" charset="0"/>
              <a:ea typeface="Verdana" pitchFamily="34" charset="0"/>
              <a:cs typeface="Verdana" pitchFamily="34" charset="0"/>
            </a:endParaRPr>
          </a:p>
          <a:p>
            <a:pPr marL="171450" indent="-171450" algn="l">
              <a:lnSpc>
                <a:spcPct val="150000"/>
              </a:lnSpc>
              <a:buFontTx/>
              <a:buChar char="-"/>
            </a:pPr>
            <a:r>
              <a:rPr lang="sk-SK" sz="1000" b="1" i="1" dirty="0" smtClean="0">
                <a:solidFill>
                  <a:schemeClr val="tx1"/>
                </a:solidFill>
                <a:latin typeface="Verdana" pitchFamily="34" charset="0"/>
                <a:ea typeface="Verdana" pitchFamily="34" charset="0"/>
                <a:cs typeface="Verdana" pitchFamily="34" charset="0"/>
              </a:rPr>
              <a:t>skutočne vynaložený v oprávnenom období </a:t>
            </a:r>
            <a:r>
              <a:rPr lang="sk-SK" sz="1000" i="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definovanom vo výzve</a:t>
            </a:r>
          </a:p>
          <a:p>
            <a:pPr marL="171450" indent="-171450" algn="l">
              <a:lnSpc>
                <a:spcPct val="150000"/>
              </a:lnSpc>
              <a:buFontTx/>
              <a:buChar char="-"/>
            </a:pPr>
            <a:r>
              <a:rPr lang="sk-SK" sz="10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vynaložený </a:t>
            </a:r>
            <a:r>
              <a:rPr lang="sk-SK" sz="1000" b="1" i="1" dirty="0">
                <a:solidFill>
                  <a:schemeClr val="tx1"/>
                </a:solidFill>
                <a:latin typeface="Verdana" panose="020B0604030504040204" pitchFamily="34" charset="0"/>
                <a:ea typeface="Verdana" panose="020B0604030504040204" pitchFamily="34" charset="0"/>
                <a:cs typeface="Verdana" panose="020B0604030504040204" pitchFamily="34" charset="0"/>
              </a:rPr>
              <a:t>na </a:t>
            </a:r>
            <a:r>
              <a:rPr lang="sk-SK" sz="10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projekt </a:t>
            </a:r>
            <a:r>
              <a:rPr lang="sk-SK" sz="1000" i="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(existencia </a:t>
            </a:r>
            <a:r>
              <a:rPr lang="sk-SK" sz="1000" i="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priameho spojenia s </a:t>
            </a:r>
            <a:r>
              <a:rPr lang="sk-SK" sz="1000" i="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projektom) </a:t>
            </a:r>
            <a:r>
              <a:rPr lang="sk-SK" sz="1000" i="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schválený RO pre OP EVS a </a:t>
            </a:r>
            <a:r>
              <a:rPr lang="sk-SK" sz="1000" i="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realizovaný </a:t>
            </a:r>
            <a:r>
              <a:rPr lang="sk-SK" sz="1000" i="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v zmysle </a:t>
            </a:r>
            <a:r>
              <a:rPr lang="sk-SK" sz="1000" i="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podmienok a pravidiel stanovených vo výzve</a:t>
            </a:r>
          </a:p>
          <a:p>
            <a:pPr marL="171450" indent="-171450" algn="l">
              <a:lnSpc>
                <a:spcPct val="150000"/>
              </a:lnSpc>
              <a:buFontTx/>
              <a:buChar char="-"/>
            </a:pPr>
            <a:r>
              <a:rPr lang="sk-SK" sz="10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nevyhnutný </a:t>
            </a:r>
            <a:r>
              <a:rPr lang="sk-SK" sz="1000" b="1" i="1" dirty="0">
                <a:solidFill>
                  <a:schemeClr val="tx1"/>
                </a:solidFill>
                <a:latin typeface="Verdana" panose="020B0604030504040204" pitchFamily="34" charset="0"/>
                <a:ea typeface="Verdana" panose="020B0604030504040204" pitchFamily="34" charset="0"/>
                <a:cs typeface="Verdana" panose="020B0604030504040204" pitchFamily="34" charset="0"/>
              </a:rPr>
              <a:t>pre realizáciu projektu</a:t>
            </a:r>
            <a:r>
              <a:rPr lang="sk-SK" sz="1000" i="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a je vynaložený v súlade s pravidlami OP na oprávnené aktivity, v </a:t>
            </a:r>
            <a:r>
              <a:rPr lang="sk-SK" sz="1000" i="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súlade </a:t>
            </a:r>
            <a:r>
              <a:rPr lang="sk-SK" sz="1000" i="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s obsahovou stránkou projektu, zodpovedá časovej následnosti aktivít projektu, je plne v súlade s </a:t>
            </a:r>
            <a:r>
              <a:rPr lang="sk-SK" sz="1000" i="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cieľmi </a:t>
            </a:r>
            <a:r>
              <a:rPr lang="sk-SK" sz="1000" i="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projektu a prispieva k dosiahnutiu plánovaných cieľov </a:t>
            </a:r>
            <a:r>
              <a:rPr lang="sk-SK" sz="1000" i="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projektu</a:t>
            </a:r>
          </a:p>
          <a:p>
            <a:pPr marL="171450" indent="-171450" algn="l">
              <a:lnSpc>
                <a:spcPct val="150000"/>
              </a:lnSpc>
              <a:buFontTx/>
              <a:buChar char="-"/>
            </a:pPr>
            <a:r>
              <a:rPr lang="sk-SK" sz="10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preukázaný </a:t>
            </a:r>
            <a:r>
              <a:rPr lang="sk-SK" sz="1000" b="1" i="1" dirty="0">
                <a:solidFill>
                  <a:schemeClr val="tx1"/>
                </a:solidFill>
                <a:latin typeface="Verdana" panose="020B0604030504040204" pitchFamily="34" charset="0"/>
                <a:ea typeface="Verdana" panose="020B0604030504040204" pitchFamily="34" charset="0"/>
                <a:cs typeface="Verdana" panose="020B0604030504040204" pitchFamily="34" charset="0"/>
              </a:rPr>
              <a:t>a doložený </a:t>
            </a:r>
            <a:r>
              <a:rPr lang="sk-SK" sz="10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účtovnými dokladmi</a:t>
            </a:r>
          </a:p>
          <a:p>
            <a:pPr marL="171450" indent="-171450" algn="l">
              <a:lnSpc>
                <a:spcPct val="150000"/>
              </a:lnSpc>
              <a:buFontTx/>
              <a:buChar char="-"/>
            </a:pPr>
            <a:r>
              <a:rPr lang="sk-SK" sz="10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vynaložený </a:t>
            </a:r>
            <a:r>
              <a:rPr lang="sk-SK" sz="1000" b="1" i="1" dirty="0">
                <a:solidFill>
                  <a:schemeClr val="tx1"/>
                </a:solidFill>
                <a:latin typeface="Verdana" panose="020B0604030504040204" pitchFamily="34" charset="0"/>
                <a:ea typeface="Verdana" panose="020B0604030504040204" pitchFamily="34" charset="0"/>
                <a:cs typeface="Verdana" panose="020B0604030504040204" pitchFamily="34" charset="0"/>
              </a:rPr>
              <a:t>v súlade s platnými všeobecne záväznými právnymi </a:t>
            </a:r>
            <a:r>
              <a:rPr lang="sk-SK" sz="10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predpismi </a:t>
            </a:r>
            <a:r>
              <a:rPr lang="sk-SK" sz="1000" i="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(napr. zákon o rozpočtových pravidlách, zákon o VO, Zákonník práce, Občiansky zákonník a pod.)</a:t>
            </a:r>
          </a:p>
          <a:p>
            <a:pPr marL="171450" indent="-171450" algn="l">
              <a:lnSpc>
                <a:spcPct val="150000"/>
              </a:lnSpc>
              <a:buFontTx/>
              <a:buChar char="-"/>
            </a:pPr>
            <a:r>
              <a:rPr lang="sk-SK" sz="10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primeraný</a:t>
            </a:r>
            <a:r>
              <a:rPr lang="sk-SK" sz="1000" i="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t. j. zodpovedá obvyklým cenám v danom mieste a čase a zodpovedá potrebám projektu</a:t>
            </a:r>
          </a:p>
          <a:p>
            <a:pPr marL="171450" indent="-171450" algn="l">
              <a:lnSpc>
                <a:spcPct val="150000"/>
              </a:lnSpc>
              <a:buFontTx/>
              <a:buChar char="-"/>
            </a:pPr>
            <a:r>
              <a:rPr lang="sk-SK" sz="1000" i="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ktorý spĺňa </a:t>
            </a:r>
            <a:r>
              <a:rPr lang="sk-SK" sz="1000" i="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podmienky </a:t>
            </a:r>
            <a:r>
              <a:rPr lang="sk-SK" sz="10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hospodárnosti, efektívnosti, účelnosti a účinnosti</a:t>
            </a:r>
          </a:p>
          <a:p>
            <a:pPr marL="171450" indent="-171450" algn="l">
              <a:lnSpc>
                <a:spcPct val="150000"/>
              </a:lnSpc>
              <a:buFontTx/>
              <a:buChar char="-"/>
            </a:pPr>
            <a:r>
              <a:rPr lang="sk-SK" sz="1000" i="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časovo </a:t>
            </a:r>
            <a:r>
              <a:rPr lang="sk-SK" sz="1000" i="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 vecne sa neprekrýva a neprekrýva sa ani s inými prostriedkami z verejných zdrojov, tzn. že </a:t>
            </a:r>
            <a:r>
              <a:rPr lang="sk-SK" sz="1000" i="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nie je </a:t>
            </a:r>
            <a:r>
              <a:rPr lang="sk-SK" sz="1000" i="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uplatnený </a:t>
            </a:r>
            <a:r>
              <a:rPr lang="sk-SK" sz="1000" i="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duplicitne</a:t>
            </a:r>
          </a:p>
          <a:p>
            <a:pPr marL="171450" indent="-171450" algn="l">
              <a:lnSpc>
                <a:spcPct val="150000"/>
              </a:lnSpc>
              <a:buFontTx/>
              <a:buChar char="-"/>
            </a:pPr>
            <a:r>
              <a:rPr lang="sk-SK" sz="10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s ustanoveniami </a:t>
            </a:r>
            <a:r>
              <a:rPr lang="sk-SK" sz="1000" b="1" i="1" dirty="0">
                <a:solidFill>
                  <a:schemeClr val="tx1"/>
                </a:solidFill>
                <a:latin typeface="Verdana" panose="020B0604030504040204" pitchFamily="34" charset="0"/>
                <a:ea typeface="Verdana" panose="020B0604030504040204" pitchFamily="34" charset="0"/>
                <a:cs typeface="Verdana" panose="020B0604030504040204" pitchFamily="34" charset="0"/>
              </a:rPr>
              <a:t>zmluvy o </a:t>
            </a:r>
            <a:r>
              <a:rPr lang="sk-SK" sz="10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NFP</a:t>
            </a:r>
          </a:p>
          <a:p>
            <a:pPr marL="171450" indent="-171450" algn="l">
              <a:lnSpc>
                <a:spcPct val="150000"/>
              </a:lnSpc>
              <a:buFontTx/>
              <a:buChar char="-"/>
            </a:pPr>
            <a:r>
              <a:rPr lang="sk-SK" sz="1000" i="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p</a:t>
            </a:r>
            <a:r>
              <a:rPr lang="sk-SK" sz="1000" i="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ersonálny výdavok</a:t>
            </a:r>
            <a:r>
              <a:rPr lang="sk-SK" sz="1000" i="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ktorý je vynakladaný na účely projektu len čiastočne, je oprávnený len v jeho </a:t>
            </a:r>
            <a:r>
              <a:rPr lang="sk-SK" sz="1000" b="1" i="1" dirty="0">
                <a:solidFill>
                  <a:schemeClr val="tx1"/>
                </a:solidFill>
                <a:latin typeface="Verdana" panose="020B0604030504040204" pitchFamily="34" charset="0"/>
                <a:ea typeface="Verdana" panose="020B0604030504040204" pitchFamily="34" charset="0"/>
                <a:cs typeface="Verdana" panose="020B0604030504040204" pitchFamily="34" charset="0"/>
              </a:rPr>
              <a:t>alikvotnej </a:t>
            </a:r>
            <a:r>
              <a:rPr lang="sk-SK" sz="10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sk-SK" sz="1000" b="1" i="1" dirty="0">
                <a:solidFill>
                  <a:schemeClr val="tx1"/>
                </a:solidFill>
                <a:latin typeface="Verdana" panose="020B0604030504040204" pitchFamily="34" charset="0"/>
                <a:ea typeface="Verdana" panose="020B0604030504040204" pitchFamily="34" charset="0"/>
                <a:cs typeface="Verdana" panose="020B0604030504040204" pitchFamily="34" charset="0"/>
              </a:rPr>
              <a:t>pomernej) časti </a:t>
            </a:r>
            <a:r>
              <a:rPr lang="sk-SK" sz="1000" i="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prislúchajúcej k danému </a:t>
            </a:r>
            <a:r>
              <a:rPr lang="sk-SK" sz="1000" i="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projektu</a:t>
            </a:r>
          </a:p>
          <a:p>
            <a:pPr algn="just"/>
            <a:endParaRPr lang="sk-SK" sz="1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endParaRPr lang="sk-SK" sz="1200" dirty="0"/>
          </a:p>
          <a:p>
            <a:pPr algn="just"/>
            <a:endParaRPr lang="sk-SK" sz="1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sk-SK" sz="1400" dirty="0" smtClean="0">
                <a:solidFill>
                  <a:schemeClr val="tx1">
                    <a:lumMod val="75000"/>
                    <a:lumOff val="25000"/>
                  </a:schemeClr>
                </a:solidFill>
                <a:latin typeface="Verdana" pitchFamily="34" charset="0"/>
                <a:ea typeface="Verdana" pitchFamily="34" charset="0"/>
                <a:cs typeface="Verdana" pitchFamily="34" charset="0"/>
              </a:rPr>
              <a:t> </a:t>
            </a:r>
          </a:p>
          <a:p>
            <a:pPr algn="just"/>
            <a:r>
              <a:rPr lang="sk-SK" sz="1400" dirty="0" smtClean="0">
                <a:solidFill>
                  <a:schemeClr val="tx1">
                    <a:lumMod val="75000"/>
                    <a:lumOff val="25000"/>
                  </a:schemeClr>
                </a:solidFill>
                <a:latin typeface="Verdana" pitchFamily="34" charset="0"/>
                <a:ea typeface="Verdana" pitchFamily="34" charset="0"/>
                <a:cs typeface="Verdana" pitchFamily="34" charset="0"/>
              </a:rPr>
              <a:t> </a:t>
            </a:r>
            <a:endParaRPr lang="sk-SK" sz="2000" dirty="0">
              <a:solidFill>
                <a:schemeClr val="tx1">
                  <a:lumMod val="75000"/>
                  <a:lumOff val="25000"/>
                </a:schemeClr>
              </a:solidFill>
              <a:latin typeface="Verdana" pitchFamily="34" charset="0"/>
              <a:ea typeface="Verdana" pitchFamily="34" charset="0"/>
              <a:cs typeface="Verdana" pitchFamily="34" charset="0"/>
            </a:endParaRPr>
          </a:p>
          <a:p>
            <a:pPr algn="just">
              <a:buBlip>
                <a:blip r:embed="rId3"/>
              </a:buBlip>
            </a:pPr>
            <a:endParaRPr lang="sk-SK" sz="2000" dirty="0">
              <a:solidFill>
                <a:schemeClr val="tx1">
                  <a:lumMod val="75000"/>
                  <a:lumOff val="2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752084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fld id="{37310CA8-C2C3-B947-9133-D4751CA1B231}" type="slidenum">
              <a:rPr lang="en-US" smtClean="0"/>
              <a:pPr/>
              <a:t>5</a:t>
            </a:fld>
            <a:endParaRPr lang="en-US"/>
          </a:p>
        </p:txBody>
      </p:sp>
      <p:sp>
        <p:nvSpPr>
          <p:cNvPr id="5" name="TextBox 12"/>
          <p:cNvSpPr txBox="1"/>
          <p:nvPr/>
        </p:nvSpPr>
        <p:spPr>
          <a:xfrm>
            <a:off x="187262" y="273201"/>
            <a:ext cx="7629962" cy="461665"/>
          </a:xfrm>
          <a:prstGeom prst="rect">
            <a:avLst/>
          </a:prstGeom>
          <a:noFill/>
        </p:spPr>
        <p:txBody>
          <a:bodyPr wrap="square" rtlCol="0">
            <a:spAutoFit/>
          </a:bodyPr>
          <a:lstStyle/>
          <a:p>
            <a:r>
              <a:rPr lang="sk-SK" sz="2400" b="1" i="1" cap="small" dirty="0">
                <a:solidFill>
                  <a:prstClr val="white"/>
                </a:solidFill>
                <a:latin typeface="Verdana" pitchFamily="34" charset="0"/>
                <a:ea typeface="Verdana" pitchFamily="34" charset="0"/>
                <a:cs typeface="Verdana" pitchFamily="34" charset="0"/>
              </a:rPr>
              <a:t>N</a:t>
            </a:r>
            <a:r>
              <a:rPr lang="sk-SK" sz="2400" b="1" i="1" cap="small" dirty="0" smtClean="0">
                <a:solidFill>
                  <a:prstClr val="white"/>
                </a:solidFill>
                <a:latin typeface="Verdana" pitchFamily="34" charset="0"/>
                <a:ea typeface="Verdana" pitchFamily="34" charset="0"/>
                <a:cs typeface="Verdana" pitchFamily="34" charset="0"/>
              </a:rPr>
              <a:t>eoprávnené výdavky </a:t>
            </a:r>
            <a:endParaRPr lang="en-US" sz="2400" b="1" i="1" cap="small" dirty="0">
              <a:solidFill>
                <a:prstClr val="white"/>
              </a:solidFill>
              <a:latin typeface="Verdana" pitchFamily="34" charset="0"/>
              <a:ea typeface="Verdana" pitchFamily="34" charset="0"/>
              <a:cs typeface="Verdana" pitchFamily="34" charset="0"/>
            </a:endParaRPr>
          </a:p>
        </p:txBody>
      </p:sp>
      <p:sp>
        <p:nvSpPr>
          <p:cNvPr id="6" name="Zástupný symbol obsahu 2"/>
          <p:cNvSpPr txBox="1">
            <a:spLocks/>
          </p:cNvSpPr>
          <p:nvPr/>
        </p:nvSpPr>
        <p:spPr>
          <a:xfrm>
            <a:off x="187262" y="1383940"/>
            <a:ext cx="8750261" cy="391420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r>
              <a:rPr lang="sk-SK" sz="1600" b="1" i="1" dirty="0">
                <a:solidFill>
                  <a:schemeClr val="tx1"/>
                </a:solidFill>
                <a:latin typeface="Verdana" pitchFamily="34" charset="0"/>
                <a:ea typeface="Verdana" pitchFamily="34" charset="0"/>
                <a:cs typeface="Verdana" pitchFamily="34" charset="0"/>
              </a:rPr>
              <a:t>Neoprávnené výdavky </a:t>
            </a:r>
            <a:r>
              <a:rPr lang="sk-SK" sz="1200" b="1" i="1" dirty="0">
                <a:solidFill>
                  <a:schemeClr val="tx1"/>
                </a:solidFill>
                <a:latin typeface="Verdana" pitchFamily="34" charset="0"/>
                <a:ea typeface="Verdana" pitchFamily="34" charset="0"/>
                <a:cs typeface="Verdana" pitchFamily="34" charset="0"/>
              </a:rPr>
              <a:t>(čl.13 ods.4 nariadenia </a:t>
            </a:r>
            <a:r>
              <a:rPr lang="sk-SK" sz="1200" b="1" i="1" dirty="0" smtClean="0">
                <a:solidFill>
                  <a:schemeClr val="tx1"/>
                </a:solidFill>
                <a:latin typeface="Verdana" pitchFamily="34" charset="0"/>
                <a:ea typeface="Verdana" pitchFamily="34" charset="0"/>
                <a:cs typeface="Verdana" pitchFamily="34" charset="0"/>
              </a:rPr>
              <a:t>č.1304/2013</a:t>
            </a:r>
            <a:r>
              <a:rPr lang="sk-SK" sz="1200" b="1" i="1" dirty="0">
                <a:solidFill>
                  <a:schemeClr val="tx1"/>
                </a:solidFill>
                <a:latin typeface="Verdana" pitchFamily="34" charset="0"/>
                <a:ea typeface="Verdana" pitchFamily="34" charset="0"/>
                <a:cs typeface="Verdana" pitchFamily="34" charset="0"/>
              </a:rPr>
              <a:t>, </a:t>
            </a:r>
            <a:r>
              <a:rPr lang="sk-SK" sz="1200" b="1" i="1" dirty="0" smtClean="0">
                <a:solidFill>
                  <a:schemeClr val="tx1"/>
                </a:solidFill>
                <a:latin typeface="Verdana" pitchFamily="34" charset="0"/>
                <a:ea typeface="Verdana" pitchFamily="34" charset="0"/>
                <a:cs typeface="Verdana" pitchFamily="34" charset="0"/>
              </a:rPr>
              <a:t>čl.69 ods.3 </a:t>
            </a:r>
            <a:r>
              <a:rPr lang="sk-SK" sz="1200" b="1" i="1" dirty="0">
                <a:solidFill>
                  <a:schemeClr val="tx1"/>
                </a:solidFill>
                <a:latin typeface="Verdana" pitchFamily="34" charset="0"/>
                <a:ea typeface="Verdana" pitchFamily="34" charset="0"/>
                <a:cs typeface="Verdana" pitchFamily="34" charset="0"/>
              </a:rPr>
              <a:t>nariadenia </a:t>
            </a:r>
            <a:r>
              <a:rPr lang="sk-SK" sz="1200" b="1" i="1" dirty="0" smtClean="0">
                <a:solidFill>
                  <a:schemeClr val="tx1"/>
                </a:solidFill>
                <a:latin typeface="Verdana" pitchFamily="34" charset="0"/>
                <a:ea typeface="Verdana" pitchFamily="34" charset="0"/>
                <a:cs typeface="Verdana" pitchFamily="34" charset="0"/>
              </a:rPr>
              <a:t>č.1303/2013):</a:t>
            </a:r>
            <a:endParaRPr lang="sk-SK" sz="1200" b="1" i="1" dirty="0">
              <a:solidFill>
                <a:schemeClr val="tx1"/>
              </a:solidFill>
              <a:latin typeface="Verdana" pitchFamily="34" charset="0"/>
              <a:ea typeface="Verdana" pitchFamily="34" charset="0"/>
              <a:cs typeface="Verdana" pitchFamily="34" charset="0"/>
            </a:endParaRPr>
          </a:p>
          <a:p>
            <a:pPr algn="just"/>
            <a:endParaRPr lang="sk-SK" sz="12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439738" indent="-171450" algn="just">
              <a:lnSpc>
                <a:spcPct val="300000"/>
              </a:lnSpc>
              <a:buFontTx/>
              <a:buChar char="-"/>
            </a:pPr>
            <a:r>
              <a:rPr lang="sk-SK" sz="1200" b="1"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nákup infraštruktúry, nehnuteľností a pozemkov</a:t>
            </a:r>
          </a:p>
          <a:p>
            <a:pPr marL="439738" indent="-171450" algn="just">
              <a:lnSpc>
                <a:spcPct val="300000"/>
              </a:lnSpc>
              <a:buFontTx/>
              <a:buChar char="-"/>
            </a:pPr>
            <a:r>
              <a:rPr lang="sk-SK" sz="1200" b="1"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úroky </a:t>
            </a:r>
            <a:r>
              <a:rPr lang="sk-SK" sz="1200" b="1"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z dlžných </a:t>
            </a:r>
            <a:r>
              <a:rPr lang="sk-SK" sz="1200" b="1"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súm</a:t>
            </a:r>
          </a:p>
          <a:p>
            <a:pPr marL="439738" indent="-171450" algn="just">
              <a:lnSpc>
                <a:spcPct val="300000"/>
              </a:lnSpc>
              <a:buFontTx/>
              <a:buChar char="-"/>
            </a:pPr>
            <a:r>
              <a:rPr lang="sk-SK" sz="1200" b="1"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daň z pridanej hodnoty (DPH) v prípade, že prijímateľ má nárok na jej odpočet na </a:t>
            </a:r>
            <a:r>
              <a:rPr lang="sk-SK" sz="1200" b="1"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vstupe</a:t>
            </a:r>
          </a:p>
          <a:p>
            <a:pPr marL="439738" indent="-171450" algn="just">
              <a:lnSpc>
                <a:spcPct val="300000"/>
              </a:lnSpc>
              <a:buFontTx/>
              <a:buChar char="-"/>
            </a:pPr>
            <a:r>
              <a:rPr lang="sk-SK" sz="1200" b="1"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v</a:t>
            </a:r>
            <a:r>
              <a:rPr lang="sk-SK" sz="1200" b="1"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ýdavky sankčného </a:t>
            </a:r>
            <a:r>
              <a:rPr lang="sk-SK" sz="1200" b="1"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charakteru </a:t>
            </a:r>
            <a:r>
              <a:rPr lang="sk-SK" sz="1200" b="1"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t>
            </a:r>
            <a:r>
              <a:rPr lang="sk-SK" sz="1200" b="1"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pokuty, penále, vrátane zmluvných, výdavky na trovy konania a pod</a:t>
            </a:r>
            <a:r>
              <a:rPr lang="sk-SK" sz="1200" b="1"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t>
            </a:r>
          </a:p>
          <a:p>
            <a:pPr marL="439738" indent="-171450" algn="just">
              <a:lnSpc>
                <a:spcPct val="300000"/>
              </a:lnSpc>
              <a:buFontTx/>
              <a:buChar char="-"/>
            </a:pPr>
            <a:r>
              <a:rPr lang="sk-SK" sz="1200" b="1"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výdavky </a:t>
            </a:r>
            <a:r>
              <a:rPr lang="sk-SK" sz="1200" b="1"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zrealizované v rozpore so záväznými právnymi predpismi EÚ a SR</a:t>
            </a:r>
            <a:endParaRPr lang="sk-SK" sz="1200" b="1"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marL="439738" indent="-171450" algn="just">
              <a:lnSpc>
                <a:spcPct val="300000"/>
              </a:lnSpc>
              <a:buFontTx/>
              <a:buChar char="-"/>
            </a:pPr>
            <a:endParaRPr lang="sk-SK" sz="1200" b="1"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marL="268288" algn="just">
              <a:lnSpc>
                <a:spcPct val="300000"/>
              </a:lnSpc>
            </a:pPr>
            <a:endParaRPr lang="sk-SK" sz="1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endParaRPr lang="sk-SK" sz="1200" dirty="0"/>
          </a:p>
          <a:p>
            <a:pPr algn="just"/>
            <a:endParaRPr lang="sk-SK" sz="1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sk-SK" sz="1400" dirty="0" smtClean="0">
                <a:solidFill>
                  <a:schemeClr val="tx1">
                    <a:lumMod val="75000"/>
                    <a:lumOff val="25000"/>
                  </a:schemeClr>
                </a:solidFill>
                <a:latin typeface="Verdana" pitchFamily="34" charset="0"/>
                <a:ea typeface="Verdana" pitchFamily="34" charset="0"/>
                <a:cs typeface="Verdana" pitchFamily="34" charset="0"/>
              </a:rPr>
              <a:t> </a:t>
            </a:r>
          </a:p>
          <a:p>
            <a:pPr algn="just"/>
            <a:r>
              <a:rPr lang="sk-SK" sz="1400" dirty="0" smtClean="0">
                <a:solidFill>
                  <a:schemeClr val="tx1">
                    <a:lumMod val="75000"/>
                    <a:lumOff val="25000"/>
                  </a:schemeClr>
                </a:solidFill>
                <a:latin typeface="Verdana" pitchFamily="34" charset="0"/>
                <a:ea typeface="Verdana" pitchFamily="34" charset="0"/>
                <a:cs typeface="Verdana" pitchFamily="34" charset="0"/>
              </a:rPr>
              <a:t> </a:t>
            </a:r>
            <a:endParaRPr lang="sk-SK" sz="2000" dirty="0">
              <a:solidFill>
                <a:schemeClr val="tx1">
                  <a:lumMod val="75000"/>
                  <a:lumOff val="25000"/>
                </a:schemeClr>
              </a:solidFill>
              <a:latin typeface="Verdana" pitchFamily="34" charset="0"/>
              <a:ea typeface="Verdana" pitchFamily="34" charset="0"/>
              <a:cs typeface="Verdana" pitchFamily="34" charset="0"/>
            </a:endParaRPr>
          </a:p>
          <a:p>
            <a:pPr algn="just">
              <a:buBlip>
                <a:blip r:embed="rId3"/>
              </a:buBlip>
            </a:pPr>
            <a:endParaRPr lang="sk-SK" sz="2000" dirty="0">
              <a:solidFill>
                <a:schemeClr val="tx1">
                  <a:lumMod val="75000"/>
                  <a:lumOff val="2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61813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fld id="{37310CA8-C2C3-B947-9133-D4751CA1B231}" type="slidenum">
              <a:rPr lang="en-US" smtClean="0"/>
              <a:pPr/>
              <a:t>6</a:t>
            </a:fld>
            <a:endParaRPr lang="en-US"/>
          </a:p>
        </p:txBody>
      </p:sp>
      <p:sp>
        <p:nvSpPr>
          <p:cNvPr id="5" name="TextBox 12"/>
          <p:cNvSpPr txBox="1"/>
          <p:nvPr/>
        </p:nvSpPr>
        <p:spPr>
          <a:xfrm>
            <a:off x="206477" y="227790"/>
            <a:ext cx="7629962" cy="461665"/>
          </a:xfrm>
          <a:prstGeom prst="rect">
            <a:avLst/>
          </a:prstGeom>
          <a:noFill/>
        </p:spPr>
        <p:txBody>
          <a:bodyPr wrap="square" rtlCol="0">
            <a:spAutoFit/>
          </a:bodyPr>
          <a:lstStyle/>
          <a:p>
            <a:r>
              <a:rPr lang="sk-SK" sz="2400" b="1" i="1" cap="small" dirty="0" smtClean="0">
                <a:solidFill>
                  <a:prstClr val="white"/>
                </a:solidFill>
                <a:latin typeface="Verdana" pitchFamily="34" charset="0"/>
                <a:ea typeface="Verdana" pitchFamily="34" charset="0"/>
                <a:cs typeface="Verdana" pitchFamily="34" charset="0"/>
              </a:rPr>
              <a:t>VEDENIE ÚČTOVNÍCTVA</a:t>
            </a:r>
            <a:endParaRPr lang="en-US" sz="2400" b="1" i="1" cap="small" dirty="0">
              <a:solidFill>
                <a:prstClr val="white"/>
              </a:solidFill>
              <a:latin typeface="Verdana" pitchFamily="34" charset="0"/>
              <a:ea typeface="Verdana" pitchFamily="34" charset="0"/>
              <a:cs typeface="Verdana" pitchFamily="34" charset="0"/>
            </a:endParaRPr>
          </a:p>
        </p:txBody>
      </p:sp>
      <p:sp>
        <p:nvSpPr>
          <p:cNvPr id="6" name="Zástupný symbol obsahu 2"/>
          <p:cNvSpPr txBox="1">
            <a:spLocks/>
          </p:cNvSpPr>
          <p:nvPr/>
        </p:nvSpPr>
        <p:spPr>
          <a:xfrm>
            <a:off x="118251" y="1370401"/>
            <a:ext cx="8750261" cy="391420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SzPct val="110000"/>
            </a:pPr>
            <a:r>
              <a:rPr lang="sk-SK" sz="1800" i="1" dirty="0">
                <a:solidFill>
                  <a:schemeClr val="tx1"/>
                </a:solidFill>
                <a:latin typeface="Verdana" panose="020B0604030504040204" pitchFamily="34" charset="0"/>
                <a:ea typeface="Verdana" panose="020B0604030504040204" pitchFamily="34" charset="0"/>
                <a:cs typeface="Verdana" panose="020B0604030504040204" pitchFamily="34" charset="0"/>
              </a:rPr>
              <a:t>V zmysle § 39 zákona o príspevku z EŠIF prijímateľ a partner, ktorí sú účtovnou jednotkou, účtujú o skutočnostiach týkajúcich sa projektu:</a:t>
            </a:r>
          </a:p>
          <a:p>
            <a:pPr marL="285750" lvl="0" indent="-285750" algn="l">
              <a:buSzPct val="110000"/>
              <a:buFont typeface="Arial" panose="020B0604020202020204" pitchFamily="34" charset="0"/>
              <a:buChar char="•"/>
            </a:pPr>
            <a:r>
              <a:rPr lang="sk-SK" sz="1800" i="1" dirty="0">
                <a:solidFill>
                  <a:schemeClr val="tx1"/>
                </a:solidFill>
                <a:latin typeface="Verdana" panose="020B0604030504040204" pitchFamily="34" charset="0"/>
                <a:ea typeface="Verdana" panose="020B0604030504040204" pitchFamily="34" charset="0"/>
                <a:cs typeface="Verdana" panose="020B0604030504040204" pitchFamily="34" charset="0"/>
              </a:rPr>
              <a:t>na analytických účtoch v členení podľa jednotlivých projektov alebo v analytickej evidencii vedenej v technickej forme v členení podľa jednotlivých projektov bez vytvorenia analytických účtov v členení podľa jednotlivých projektov, ak účtujú v sústave podvojného účtovníctva,</a:t>
            </a:r>
          </a:p>
          <a:p>
            <a:pPr marL="285750" lvl="0" indent="-285750" algn="l">
              <a:buSzPct val="110000"/>
              <a:buFont typeface="Arial" panose="020B0604020202020204" pitchFamily="34" charset="0"/>
              <a:buChar char="•"/>
            </a:pPr>
            <a:r>
              <a:rPr lang="sk-SK" sz="1800" i="1" dirty="0">
                <a:solidFill>
                  <a:schemeClr val="tx1"/>
                </a:solidFill>
                <a:latin typeface="Verdana" panose="020B0604030504040204" pitchFamily="34" charset="0"/>
                <a:ea typeface="Verdana" panose="020B0604030504040204" pitchFamily="34" charset="0"/>
                <a:cs typeface="Verdana" panose="020B0604030504040204" pitchFamily="34" charset="0"/>
              </a:rPr>
              <a:t>v účtovných knihách podľa § 15  zákona o účtovníctve so slovným a číselným označením projektu v účtovných zápisoch, ak účtujú v sústave jednoduchého účtovníctva.</a:t>
            </a:r>
          </a:p>
          <a:p>
            <a:pPr marL="285750" indent="-285750" algn="l">
              <a:buSzPct val="110000"/>
              <a:buFont typeface="Arial" panose="020B0604020202020204" pitchFamily="34" charset="0"/>
              <a:buChar char="•"/>
            </a:pPr>
            <a:r>
              <a:rPr lang="x-none" sz="1800" i="1" dirty="0">
                <a:solidFill>
                  <a:schemeClr val="tx1"/>
                </a:solidFill>
                <a:latin typeface="Verdana" panose="020B0604030504040204" pitchFamily="34" charset="0"/>
                <a:ea typeface="Verdana" panose="020B0604030504040204" pitchFamily="34" charset="0"/>
                <a:cs typeface="Verdana" panose="020B0604030504040204" pitchFamily="34" charset="0"/>
              </a:rPr>
              <a:t>Pojem technická forma je definovaný v § 31 ods. 2 písm. b) zákona č. 431/2002 Z. z  o účtovníctve v znení neskorších predpisov.</a:t>
            </a:r>
            <a:endParaRPr lang="sk-SK" sz="1800" i="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68288" algn="l">
              <a:lnSpc>
                <a:spcPct val="300000"/>
              </a:lnSpc>
            </a:pPr>
            <a:endParaRPr lang="sk-SK" sz="1200" b="1"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marL="268288" algn="just">
              <a:lnSpc>
                <a:spcPct val="300000"/>
              </a:lnSpc>
            </a:pPr>
            <a:endParaRPr lang="sk-SK" sz="1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endParaRPr lang="sk-SK" sz="1200" dirty="0"/>
          </a:p>
          <a:p>
            <a:pPr algn="just"/>
            <a:endParaRPr lang="sk-SK" sz="1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sk-SK" sz="1400" dirty="0" smtClean="0">
                <a:solidFill>
                  <a:schemeClr val="tx1">
                    <a:lumMod val="75000"/>
                    <a:lumOff val="25000"/>
                  </a:schemeClr>
                </a:solidFill>
                <a:latin typeface="Verdana" pitchFamily="34" charset="0"/>
                <a:ea typeface="Verdana" pitchFamily="34" charset="0"/>
                <a:cs typeface="Verdana" pitchFamily="34" charset="0"/>
              </a:rPr>
              <a:t> </a:t>
            </a:r>
          </a:p>
          <a:p>
            <a:pPr algn="just"/>
            <a:r>
              <a:rPr lang="sk-SK" sz="1400" dirty="0" smtClean="0">
                <a:solidFill>
                  <a:schemeClr val="tx1">
                    <a:lumMod val="75000"/>
                    <a:lumOff val="25000"/>
                  </a:schemeClr>
                </a:solidFill>
                <a:latin typeface="Verdana" pitchFamily="34" charset="0"/>
                <a:ea typeface="Verdana" pitchFamily="34" charset="0"/>
                <a:cs typeface="Verdana" pitchFamily="34" charset="0"/>
              </a:rPr>
              <a:t> </a:t>
            </a:r>
            <a:endParaRPr lang="sk-SK" sz="2000" dirty="0">
              <a:solidFill>
                <a:schemeClr val="tx1">
                  <a:lumMod val="75000"/>
                  <a:lumOff val="25000"/>
                </a:schemeClr>
              </a:solidFill>
              <a:latin typeface="Verdana" pitchFamily="34" charset="0"/>
              <a:ea typeface="Verdana" pitchFamily="34" charset="0"/>
              <a:cs typeface="Verdana" pitchFamily="34" charset="0"/>
            </a:endParaRPr>
          </a:p>
          <a:p>
            <a:pPr algn="just">
              <a:buBlip>
                <a:blip r:embed="rId3"/>
              </a:buBlip>
            </a:pPr>
            <a:endParaRPr lang="sk-SK" sz="2000" dirty="0">
              <a:solidFill>
                <a:schemeClr val="tx1">
                  <a:lumMod val="75000"/>
                  <a:lumOff val="2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505744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fld id="{37310CA8-C2C3-B947-9133-D4751CA1B231}" type="slidenum">
              <a:rPr lang="en-US" smtClean="0"/>
              <a:pPr/>
              <a:t>7</a:t>
            </a:fld>
            <a:endParaRPr lang="en-US"/>
          </a:p>
        </p:txBody>
      </p:sp>
      <p:sp>
        <p:nvSpPr>
          <p:cNvPr id="5" name="TextBox 12"/>
          <p:cNvSpPr txBox="1"/>
          <p:nvPr/>
        </p:nvSpPr>
        <p:spPr>
          <a:xfrm>
            <a:off x="256273" y="268406"/>
            <a:ext cx="7629962" cy="461665"/>
          </a:xfrm>
          <a:prstGeom prst="rect">
            <a:avLst/>
          </a:prstGeom>
          <a:noFill/>
        </p:spPr>
        <p:txBody>
          <a:bodyPr wrap="square" rtlCol="0">
            <a:spAutoFit/>
          </a:bodyPr>
          <a:lstStyle/>
          <a:p>
            <a:r>
              <a:rPr lang="sk-SK" sz="2400" b="1" i="1" cap="small" dirty="0" smtClean="0">
                <a:solidFill>
                  <a:prstClr val="white"/>
                </a:solidFill>
                <a:latin typeface="Verdana" pitchFamily="34" charset="0"/>
                <a:ea typeface="Verdana" pitchFamily="34" charset="0"/>
                <a:cs typeface="Verdana" pitchFamily="34" charset="0"/>
              </a:rPr>
              <a:t>VEDENIE ÚČTOVNÍCTVA</a:t>
            </a:r>
            <a:endParaRPr lang="en-US" sz="2400" b="1" i="1" cap="small" dirty="0">
              <a:solidFill>
                <a:prstClr val="white"/>
              </a:solidFill>
              <a:latin typeface="Verdana" pitchFamily="34" charset="0"/>
              <a:ea typeface="Verdana" pitchFamily="34" charset="0"/>
              <a:cs typeface="Verdana" pitchFamily="34" charset="0"/>
            </a:endParaRPr>
          </a:p>
        </p:txBody>
      </p:sp>
      <p:sp>
        <p:nvSpPr>
          <p:cNvPr id="6" name="Zástupný symbol obsahu 2"/>
          <p:cNvSpPr txBox="1">
            <a:spLocks/>
          </p:cNvSpPr>
          <p:nvPr/>
        </p:nvSpPr>
        <p:spPr>
          <a:xfrm>
            <a:off x="187262" y="1383940"/>
            <a:ext cx="8750261" cy="391420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68288" algn="just">
              <a:lnSpc>
                <a:spcPct val="300000"/>
              </a:lnSpc>
            </a:pPr>
            <a:endParaRPr lang="sk-SK" sz="1200" b="1" i="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marL="268288" algn="just">
              <a:lnSpc>
                <a:spcPct val="300000"/>
              </a:lnSpc>
            </a:pPr>
            <a:endParaRPr lang="sk-SK" sz="1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endParaRPr lang="sk-SK" sz="1200" dirty="0"/>
          </a:p>
          <a:p>
            <a:pPr algn="just"/>
            <a:endParaRPr lang="sk-SK" sz="1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sk-SK" sz="1400" dirty="0" smtClean="0">
                <a:solidFill>
                  <a:schemeClr val="tx1">
                    <a:lumMod val="75000"/>
                    <a:lumOff val="25000"/>
                  </a:schemeClr>
                </a:solidFill>
                <a:latin typeface="Verdana" pitchFamily="34" charset="0"/>
                <a:ea typeface="Verdana" pitchFamily="34" charset="0"/>
                <a:cs typeface="Verdana" pitchFamily="34" charset="0"/>
              </a:rPr>
              <a:t> </a:t>
            </a:r>
          </a:p>
          <a:p>
            <a:pPr algn="just"/>
            <a:r>
              <a:rPr lang="sk-SK" sz="1400" dirty="0" smtClean="0">
                <a:solidFill>
                  <a:schemeClr val="tx1">
                    <a:lumMod val="75000"/>
                    <a:lumOff val="25000"/>
                  </a:schemeClr>
                </a:solidFill>
                <a:latin typeface="Verdana" pitchFamily="34" charset="0"/>
                <a:ea typeface="Verdana" pitchFamily="34" charset="0"/>
                <a:cs typeface="Verdana" pitchFamily="34" charset="0"/>
              </a:rPr>
              <a:t> </a:t>
            </a:r>
            <a:endParaRPr lang="sk-SK" sz="2000" dirty="0">
              <a:solidFill>
                <a:schemeClr val="tx1">
                  <a:lumMod val="75000"/>
                  <a:lumOff val="25000"/>
                </a:schemeClr>
              </a:solidFill>
              <a:latin typeface="Verdana" pitchFamily="34" charset="0"/>
              <a:ea typeface="Verdana" pitchFamily="34" charset="0"/>
              <a:cs typeface="Verdana" pitchFamily="34" charset="0"/>
            </a:endParaRPr>
          </a:p>
          <a:p>
            <a:pPr algn="just">
              <a:buBlip>
                <a:blip r:embed="rId3"/>
              </a:buBlip>
            </a:pPr>
            <a:endParaRPr lang="sk-SK" sz="2000" dirty="0">
              <a:solidFill>
                <a:schemeClr val="tx1">
                  <a:lumMod val="75000"/>
                  <a:lumOff val="25000"/>
                </a:schemeClr>
              </a:solidFill>
              <a:latin typeface="Verdana" pitchFamily="34" charset="0"/>
              <a:ea typeface="Verdana" pitchFamily="34" charset="0"/>
              <a:cs typeface="Verdana" pitchFamily="34" charset="0"/>
            </a:endParaRPr>
          </a:p>
        </p:txBody>
      </p:sp>
      <p:sp>
        <p:nvSpPr>
          <p:cNvPr id="2" name="Obdĺžnik 1"/>
          <p:cNvSpPr/>
          <p:nvPr/>
        </p:nvSpPr>
        <p:spPr>
          <a:xfrm>
            <a:off x="187262" y="1028343"/>
            <a:ext cx="8421900" cy="3139321"/>
          </a:xfrm>
          <a:prstGeom prst="rect">
            <a:avLst/>
          </a:prstGeom>
        </p:spPr>
        <p:txBody>
          <a:bodyPr wrap="square">
            <a:spAutoFit/>
          </a:bodyPr>
          <a:lstStyle/>
          <a:p>
            <a:r>
              <a:rPr lang="sk-SK" i="1" dirty="0">
                <a:latin typeface="Verdana" panose="020B0604030504040204" pitchFamily="34" charset="0"/>
                <a:ea typeface="Verdana" panose="020B0604030504040204" pitchFamily="34" charset="0"/>
                <a:cs typeface="Verdana" panose="020B0604030504040204" pitchFamily="34" charset="0"/>
              </a:rPr>
              <a:t>Prijímateľ vedie účtovné prípady týkajúce sa projektu v syntetickej ako aj v analytickej evidencii účtovníctva, aby bolo možné jednoznačne identifikovať účtovné prípady projektu. V analytickej evidencii prijímateľ účtuje aj o jednotlivých zdrojoch financovania (prostriedky ESF, prostriedky ŠR určeného na </a:t>
            </a:r>
            <a:r>
              <a:rPr lang="sk-SK" i="1" dirty="0" smtClean="0">
                <a:latin typeface="Verdana" panose="020B0604030504040204" pitchFamily="34" charset="0"/>
                <a:ea typeface="Verdana" panose="020B0604030504040204" pitchFamily="34" charset="0"/>
                <a:cs typeface="Verdana" panose="020B0604030504040204" pitchFamily="34" charset="0"/>
              </a:rPr>
              <a:t>spolufinancovanie a vlastné zdroje prijímateľa - </a:t>
            </a:r>
            <a:r>
              <a:rPr lang="sk-SK" i="1" dirty="0">
                <a:latin typeface="Verdana" panose="020B0604030504040204" pitchFamily="34" charset="0"/>
                <a:ea typeface="Verdana" panose="020B0604030504040204" pitchFamily="34" charset="0"/>
                <a:cs typeface="Verdana" panose="020B0604030504040204" pitchFamily="34" charset="0"/>
              </a:rPr>
              <a:t>v prípade prijatia prostriedkov). V prípade systému refundácie prijímateľ nevedie evidenciu na úrovni jednotlivých zdrojov financovania, s výnimkou prijatia finančných prostriedkov na základe žiadosti o platbu. Ak prijímateľ účtuje v sústave jednoduchého účtovníctva, jednotlivé účtovné zápisy sú slovne a číselne označené príslušným </a:t>
            </a:r>
            <a:r>
              <a:rPr lang="sk-SK" i="1" dirty="0" smtClean="0">
                <a:latin typeface="Verdana" panose="020B0604030504040204" pitchFamily="34" charset="0"/>
                <a:ea typeface="Verdana" panose="020B0604030504040204" pitchFamily="34" charset="0"/>
                <a:cs typeface="Verdana" panose="020B0604030504040204" pitchFamily="34" charset="0"/>
              </a:rPr>
              <a:t>projektom</a:t>
            </a:r>
            <a:endParaRPr lang="sk-SK"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79085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a:xfrm>
            <a:off x="457200" y="274638"/>
            <a:ext cx="8229600" cy="585171"/>
          </a:xfrm>
        </p:spPr>
        <p:txBody>
          <a:bodyPr>
            <a:normAutofit fontScale="90000"/>
          </a:bodyPr>
          <a:lstStyle/>
          <a:p>
            <a:pPr algn="l"/>
            <a:r>
              <a:rPr lang="sk-SK" sz="3600" dirty="0" smtClean="0">
                <a:solidFill>
                  <a:schemeClr val="bg1"/>
                </a:solidFill>
              </a:rPr>
              <a:t>Účty prijímateľa</a:t>
            </a:r>
            <a:endParaRPr lang="sk-SK" sz="3600" dirty="0">
              <a:solidFill>
                <a:schemeClr val="bg1"/>
              </a:solidFill>
            </a:endParaRPr>
          </a:p>
        </p:txBody>
      </p:sp>
      <p:sp>
        <p:nvSpPr>
          <p:cNvPr id="8" name="Zástupný symbol obsahu 7"/>
          <p:cNvSpPr>
            <a:spLocks noGrp="1"/>
          </p:cNvSpPr>
          <p:nvPr>
            <p:ph idx="1"/>
          </p:nvPr>
        </p:nvSpPr>
        <p:spPr>
          <a:xfrm>
            <a:off x="320722" y="1108881"/>
            <a:ext cx="8229600" cy="4800600"/>
          </a:xfrm>
        </p:spPr>
        <p:txBody>
          <a:bodyPr>
            <a:normAutofit fontScale="62500" lnSpcReduction="20000"/>
          </a:bodyPr>
          <a:lstStyle/>
          <a:p>
            <a:pPr marL="0" indent="0" algn="just">
              <a:spcAft>
                <a:spcPts val="600"/>
              </a:spcAft>
              <a:buNone/>
            </a:pPr>
            <a:r>
              <a:rPr lang="sk-SK" sz="3400" b="1" i="1" dirty="0">
                <a:solidFill>
                  <a:schemeClr val="tx2"/>
                </a:solidFill>
              </a:rPr>
              <a:t>Systém finančného riadenia štrukturálnych fondov, Kohézneho fondu a Európskeho </a:t>
            </a:r>
            <a:r>
              <a:rPr lang="sk-SK" sz="3400" b="1" i="1" dirty="0" smtClean="0">
                <a:solidFill>
                  <a:schemeClr val="tx2"/>
                </a:solidFill>
              </a:rPr>
              <a:t>námorného a</a:t>
            </a:r>
            <a:r>
              <a:rPr lang="sk-SK" sz="3400" b="1" i="1" dirty="0">
                <a:solidFill>
                  <a:schemeClr val="tx2"/>
                </a:solidFill>
              </a:rPr>
              <a:t> rybárskeho fondu na programové obdobie 2014 – </a:t>
            </a:r>
            <a:r>
              <a:rPr lang="sk-SK" sz="3400" b="1" i="1" dirty="0" smtClean="0">
                <a:solidFill>
                  <a:schemeClr val="tx2"/>
                </a:solidFill>
              </a:rPr>
              <a:t>2020 (časť 5.9, súkromný sektor)</a:t>
            </a:r>
            <a:endParaRPr lang="sk-SK" sz="3400" b="1" i="1" dirty="0">
              <a:solidFill>
                <a:schemeClr val="tx2"/>
              </a:solidFill>
            </a:endParaRPr>
          </a:p>
          <a:p>
            <a:pPr algn="just"/>
            <a:r>
              <a:rPr lang="sk-SK" sz="3400" i="1" dirty="0" smtClean="0"/>
              <a:t>v </a:t>
            </a:r>
            <a:r>
              <a:rPr lang="sk-SK" sz="3400" i="1" dirty="0"/>
              <a:t>prípade, ak prijímateľ využíva systém refundácie, môže realizovať úhrady oprávnených výdavkov aj z iných účtov otvorených prijímateľom pri dodržaní podmienky existencie jedného účtu na príjem prostriedkov EÚ a štátneho rozpočtu na spolufinancovanie. Prijímateľ je povinný oznámiť riadiacemu orgánu identifikáciu takýchto účtov;</a:t>
            </a:r>
          </a:p>
          <a:p>
            <a:pPr algn="just"/>
            <a:r>
              <a:rPr lang="sk-SK" sz="3400" b="1" i="1" dirty="0" smtClean="0"/>
              <a:t>v </a:t>
            </a:r>
            <a:r>
              <a:rPr lang="sk-SK" sz="3400" b="1" i="1" dirty="0"/>
              <a:t>prípade, ak prostriedky EÚ a </a:t>
            </a:r>
            <a:r>
              <a:rPr lang="sk-SK" sz="3400" b="1" i="1" dirty="0" smtClean="0"/>
              <a:t>ŠR na </a:t>
            </a:r>
            <a:r>
              <a:rPr lang="sk-SK" sz="3400" b="1" i="1" dirty="0"/>
              <a:t>spolufinancovanie poskytnuté systémom zálohovej platby </a:t>
            </a:r>
            <a:r>
              <a:rPr lang="sk-SK" sz="3400" b="1" i="1" dirty="0" smtClean="0"/>
              <a:t>sú </a:t>
            </a:r>
            <a:r>
              <a:rPr lang="sk-SK" sz="3400" b="1" i="1" dirty="0"/>
              <a:t>úročené, prijímateľ je povinný otvoriť si osobitný </a:t>
            </a:r>
            <a:r>
              <a:rPr lang="sk-SK" sz="3400" b="1" i="1" dirty="0" smtClean="0"/>
              <a:t>účet </a:t>
            </a:r>
            <a:r>
              <a:rPr lang="sk-SK" sz="3400" b="1" i="1" dirty="0"/>
              <a:t>na projekt. Vlastné zdroje prijímateľa na realizáciu projektu môžu prechádzať cez osobitný účet.</a:t>
            </a:r>
            <a:r>
              <a:rPr lang="sk-SK" sz="3400" i="1" dirty="0"/>
              <a:t> </a:t>
            </a:r>
            <a:r>
              <a:rPr lang="sk-SK" sz="3400" b="1" i="1" dirty="0"/>
              <a:t>V prípade, ak vlastné zdroje prijímateľa prechádzajú cez osobitný účet, prijímateľ je povinný vložiť vlastné zdroje na spolufinancovanie najneskôr pred vykonaním platby dodávateľovi / zhotoviteľovi na osobitný účet prijímateľa a predložiť riadiacemu orgánu výpis z osobitného účtu ako potvrdenie o prevode vlastných zdrojov.</a:t>
            </a:r>
            <a:r>
              <a:rPr lang="sk-SK" sz="3400" i="1" dirty="0"/>
              <a:t> </a:t>
            </a:r>
            <a:endParaRPr lang="sk-SK" sz="3400" i="1" dirty="0"/>
          </a:p>
          <a:p>
            <a:endParaRPr lang="sk-SK" dirty="0"/>
          </a:p>
        </p:txBody>
      </p:sp>
      <p:sp>
        <p:nvSpPr>
          <p:cNvPr id="4" name="Zástupný symbol čísla snímky 3"/>
          <p:cNvSpPr>
            <a:spLocks noGrp="1"/>
          </p:cNvSpPr>
          <p:nvPr>
            <p:ph type="sldNum" sz="quarter" idx="12"/>
          </p:nvPr>
        </p:nvSpPr>
        <p:spPr/>
        <p:txBody>
          <a:bodyPr/>
          <a:lstStyle/>
          <a:p>
            <a:fld id="{37310CA8-C2C3-B947-9133-D4751CA1B231}" type="slidenum">
              <a:rPr lang="en-US" smtClean="0"/>
              <a:pPr/>
              <a:t>8</a:t>
            </a:fld>
            <a:endParaRPr lang="en-US"/>
          </a:p>
        </p:txBody>
      </p:sp>
    </p:spTree>
    <p:extLst>
      <p:ext uri="{BB962C8B-B14F-4D97-AF65-F5344CB8AC3E}">
        <p14:creationId xmlns:p14="http://schemas.microsoft.com/office/powerpoint/2010/main" val="279250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a:xfrm>
            <a:off x="457200" y="274638"/>
            <a:ext cx="8229600" cy="585171"/>
          </a:xfrm>
        </p:spPr>
        <p:txBody>
          <a:bodyPr>
            <a:normAutofit fontScale="90000"/>
          </a:bodyPr>
          <a:lstStyle/>
          <a:p>
            <a:pPr algn="l"/>
            <a:r>
              <a:rPr lang="sk-SK" sz="3600" dirty="0" smtClean="0">
                <a:solidFill>
                  <a:schemeClr val="bg1"/>
                </a:solidFill>
              </a:rPr>
              <a:t>Účty prijímateľa</a:t>
            </a:r>
            <a:endParaRPr lang="sk-SK" sz="3600" dirty="0">
              <a:solidFill>
                <a:schemeClr val="bg1"/>
              </a:solidFill>
            </a:endParaRPr>
          </a:p>
        </p:txBody>
      </p:sp>
      <p:sp>
        <p:nvSpPr>
          <p:cNvPr id="8" name="Zástupný symbol obsahu 7"/>
          <p:cNvSpPr>
            <a:spLocks noGrp="1"/>
          </p:cNvSpPr>
          <p:nvPr>
            <p:ph idx="1"/>
          </p:nvPr>
        </p:nvSpPr>
        <p:spPr>
          <a:xfrm>
            <a:off x="320722" y="1108881"/>
            <a:ext cx="8229600" cy="4800600"/>
          </a:xfrm>
        </p:spPr>
        <p:txBody>
          <a:bodyPr>
            <a:normAutofit fontScale="55000" lnSpcReduction="20000"/>
          </a:bodyPr>
          <a:lstStyle/>
          <a:p>
            <a:pPr marL="0" indent="0" algn="just">
              <a:spcAft>
                <a:spcPts val="600"/>
              </a:spcAft>
              <a:buNone/>
            </a:pPr>
            <a:r>
              <a:rPr lang="sk-SK" sz="3400" b="1" i="1" dirty="0">
                <a:solidFill>
                  <a:schemeClr val="tx2"/>
                </a:solidFill>
              </a:rPr>
              <a:t>Systém finančného riadenia štrukturálnych fondov, Kohézneho fondu a Európskeho </a:t>
            </a:r>
            <a:r>
              <a:rPr lang="sk-SK" sz="3400" b="1" i="1" dirty="0" smtClean="0">
                <a:solidFill>
                  <a:schemeClr val="tx2"/>
                </a:solidFill>
              </a:rPr>
              <a:t>námorného a</a:t>
            </a:r>
            <a:r>
              <a:rPr lang="sk-SK" sz="3400" b="1" i="1" dirty="0">
                <a:solidFill>
                  <a:schemeClr val="tx2"/>
                </a:solidFill>
              </a:rPr>
              <a:t> rybárskeho fondu na programové obdobie 2014 – </a:t>
            </a:r>
            <a:r>
              <a:rPr lang="sk-SK" sz="3400" b="1" i="1" dirty="0" smtClean="0">
                <a:solidFill>
                  <a:schemeClr val="tx2"/>
                </a:solidFill>
              </a:rPr>
              <a:t>2020 (časť 5.9, súkromný sektor)</a:t>
            </a:r>
            <a:endParaRPr lang="sk-SK" sz="3400" b="1" i="1" dirty="0">
              <a:solidFill>
                <a:schemeClr val="tx2"/>
              </a:solidFill>
            </a:endParaRPr>
          </a:p>
          <a:p>
            <a:pPr algn="just"/>
            <a:r>
              <a:rPr lang="sk-SK" sz="3400" b="1" i="1" dirty="0" smtClean="0"/>
              <a:t>Prijímateľ </a:t>
            </a:r>
            <a:r>
              <a:rPr lang="sk-SK" sz="3400" b="1" i="1" dirty="0"/>
              <a:t>po pripísaní prostriedkov zálohovej platby prevádza prostriedky EÚ a štátneho rozpočtu na spolufinancovanie na úhradu špecifických výdavkov jedným z nasledovných spôsobov:</a:t>
            </a:r>
          </a:p>
          <a:p>
            <a:pPr algn="just"/>
            <a:r>
              <a:rPr lang="sk-SK" sz="3400" b="1" i="1" dirty="0" smtClean="0"/>
              <a:t>z </a:t>
            </a:r>
            <a:r>
              <a:rPr lang="sk-SK" sz="3400" b="1" i="1" dirty="0"/>
              <a:t>osobitného účtu prevedie alikvotný podiel špecifického výdavku na iný účet otvorený prijímateľom a následne realizuje platbu dodávateľovi / zhotoviteľovi. Prijímateľ predloží riadiacemu orgánu výpis z iného účtu otvoreného prijímateľom potvrdzujúci úhradu výdavku dodávateľovi / zhotoviteľovi a výpis z osobitného účtu potvrdzujúci použitie prostriedkov z poskytnutej zálohovej platby;</a:t>
            </a:r>
          </a:p>
          <a:p>
            <a:pPr algn="just"/>
            <a:r>
              <a:rPr lang="sk-SK" sz="3400" b="1" i="1" dirty="0" smtClean="0"/>
              <a:t>minimálne </a:t>
            </a:r>
            <a:r>
              <a:rPr lang="sk-SK" sz="3400" b="1" i="1" dirty="0"/>
              <a:t>raz mesačne prevedie prostriedky z osobitného účtu na iný účet otvorený prijímateľom, z ktorého priebežne realizuje úhrady špecifických výdavkov. Prijímateľ prevedie sumu vo výške oprávnených výdavkov vzniknutých počas predchádzajúceho kalendárneho mesiaca najneskôr do 5 pracovných dní od ukončenia predmetného kalendárneho mesiaca;</a:t>
            </a:r>
          </a:p>
          <a:p>
            <a:pPr algn="just"/>
            <a:r>
              <a:rPr lang="sk-SK" sz="3400" i="1" dirty="0" smtClean="0"/>
              <a:t>účet </a:t>
            </a:r>
            <a:r>
              <a:rPr lang="sk-SK" sz="3400" i="1" dirty="0"/>
              <a:t>je vedený v </a:t>
            </a:r>
            <a:r>
              <a:rPr lang="sk-SK" sz="3400" i="1" dirty="0" smtClean="0"/>
              <a:t>EUR a je neúročený.</a:t>
            </a:r>
            <a:endParaRPr lang="sk-SK" sz="3400" i="1" dirty="0"/>
          </a:p>
          <a:p>
            <a:endParaRPr lang="sk-SK" dirty="0"/>
          </a:p>
        </p:txBody>
      </p:sp>
      <p:sp>
        <p:nvSpPr>
          <p:cNvPr id="4" name="Zástupný symbol čísla snímky 3"/>
          <p:cNvSpPr>
            <a:spLocks noGrp="1"/>
          </p:cNvSpPr>
          <p:nvPr>
            <p:ph type="sldNum" sz="quarter" idx="12"/>
          </p:nvPr>
        </p:nvSpPr>
        <p:spPr/>
        <p:txBody>
          <a:bodyPr/>
          <a:lstStyle/>
          <a:p>
            <a:fld id="{37310CA8-C2C3-B947-9133-D4751CA1B231}" type="slidenum">
              <a:rPr lang="en-US" smtClean="0"/>
              <a:pPr/>
              <a:t>9</a:t>
            </a:fld>
            <a:endParaRPr lang="en-US"/>
          </a:p>
        </p:txBody>
      </p:sp>
    </p:spTree>
    <p:extLst>
      <p:ext uri="{BB962C8B-B14F-4D97-AF65-F5344CB8AC3E}">
        <p14:creationId xmlns:p14="http://schemas.microsoft.com/office/powerpoint/2010/main" val="30272527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3600</TotalTime>
  <Words>1381</Words>
  <Application>Microsoft Office PowerPoint</Application>
  <PresentationFormat>Prezentácia na obrazovke (4:3)</PresentationFormat>
  <Paragraphs>376</Paragraphs>
  <Slides>28</Slides>
  <Notes>15</Notes>
  <HiddenSlides>0</HiddenSlides>
  <MMClips>0</MMClips>
  <ScaleCrop>false</ScaleCrop>
  <HeadingPairs>
    <vt:vector size="6" baseType="variant">
      <vt:variant>
        <vt:lpstr>Použité písma</vt:lpstr>
      </vt:variant>
      <vt:variant>
        <vt:i4>4</vt:i4>
      </vt:variant>
      <vt:variant>
        <vt:lpstr>Motív</vt:lpstr>
      </vt:variant>
      <vt:variant>
        <vt:i4>2</vt:i4>
      </vt:variant>
      <vt:variant>
        <vt:lpstr>Nadpisy snímok</vt:lpstr>
      </vt:variant>
      <vt:variant>
        <vt:i4>28</vt:i4>
      </vt:variant>
    </vt:vector>
  </HeadingPairs>
  <TitlesOfParts>
    <vt:vector size="34" baseType="lpstr">
      <vt:lpstr>Arial</vt:lpstr>
      <vt:lpstr>Calibri</vt:lpstr>
      <vt:lpstr>Verdana</vt:lpstr>
      <vt:lpstr>Wingdings</vt:lpstr>
      <vt:lpstr>Office Theme</vt:lpstr>
      <vt:lpstr>1_Office Theme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Účty prijímateľa</vt:lpstr>
      <vt:lpstr>Účty prijímateľa</vt:lpstr>
      <vt:lpstr>Personálne výdavky</vt:lpstr>
      <vt:lpstr>Personálne výdavky</vt:lpstr>
      <vt:lpstr>Personálne výdavky</vt:lpstr>
      <vt:lpstr>Predkladanie žiadosti o platbu</vt:lpstr>
      <vt:lpstr>Dokladovanie personálnych výdavkov</vt:lpstr>
      <vt:lpstr>Dokladovanie personálnych výdavkov</vt:lpstr>
      <vt:lpstr>Dokladovanie personálnych výdavkov</vt:lpstr>
      <vt:lpstr>Dokladovanie personálnych výdavkov</vt:lpstr>
      <vt:lpstr>Dokladovanie personálnych výdavkov</vt:lpstr>
      <vt:lpstr>Dokladovanie personálnych výdavkov</vt:lpstr>
      <vt:lpstr>Dokladovanie personálnych výdavkov</vt:lpstr>
      <vt:lpstr>Ostatné výdavky projektu</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juraj kadasi</dc:creator>
  <cp:lastModifiedBy>Slavomír Gajarský</cp:lastModifiedBy>
  <cp:revision>247</cp:revision>
  <cp:lastPrinted>2018-04-09T08:25:29Z</cp:lastPrinted>
  <dcterms:created xsi:type="dcterms:W3CDTF">2014-07-22T20:09:34Z</dcterms:created>
  <dcterms:modified xsi:type="dcterms:W3CDTF">2018-04-11T06:01:49Z</dcterms:modified>
</cp:coreProperties>
</file>